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Relationship Id="rId4" Type="http://schemas.openxmlformats.org/officeDocument/2006/relationships/image" Target="../media/image6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4" Type="http://schemas.openxmlformats.org/officeDocument/2006/relationships/image" Target="../media/image8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57594-2D56-4D83-9815-75B5DEBCC15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BBBA0-704E-453C-9CBD-51EE6F09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56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3F9486C-A647-429E-B328-A09D1CC21937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2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en-US" smtClean="0"/>
          </a:p>
        </p:txBody>
      </p:sp>
    </p:spTree>
    <p:extLst>
      <p:ext uri="{BB962C8B-B14F-4D97-AF65-F5344CB8AC3E}">
        <p14:creationId xmlns:p14="http://schemas.microsoft.com/office/powerpoint/2010/main" val="2283314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82140B4-9081-46F2-907A-1489935644E7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208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89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en-US" smtClean="0"/>
          </a:p>
        </p:txBody>
      </p:sp>
    </p:spTree>
    <p:extLst>
      <p:ext uri="{BB962C8B-B14F-4D97-AF65-F5344CB8AC3E}">
        <p14:creationId xmlns:p14="http://schemas.microsoft.com/office/powerpoint/2010/main" val="3906755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E6BAA8F-6C5E-4CCB-A509-C7C0C0314922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en-US" smtClean="0"/>
          </a:p>
        </p:txBody>
      </p:sp>
    </p:spTree>
    <p:extLst>
      <p:ext uri="{BB962C8B-B14F-4D97-AF65-F5344CB8AC3E}">
        <p14:creationId xmlns:p14="http://schemas.microsoft.com/office/powerpoint/2010/main" val="3981498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9F7BEB7-87B1-4782-A428-CC0EC7190AF5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en-US" smtClean="0"/>
          </a:p>
        </p:txBody>
      </p:sp>
    </p:spTree>
    <p:extLst>
      <p:ext uri="{BB962C8B-B14F-4D97-AF65-F5344CB8AC3E}">
        <p14:creationId xmlns:p14="http://schemas.microsoft.com/office/powerpoint/2010/main" val="2829111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F0F9177-F3D8-496A-B5F1-BFAFF6A4A444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en-US" smtClean="0"/>
          </a:p>
        </p:txBody>
      </p:sp>
    </p:spTree>
    <p:extLst>
      <p:ext uri="{BB962C8B-B14F-4D97-AF65-F5344CB8AC3E}">
        <p14:creationId xmlns:p14="http://schemas.microsoft.com/office/powerpoint/2010/main" val="2550891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038C9E5-2D59-41B7-9296-6BC08C400721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en-US" smtClean="0"/>
          </a:p>
        </p:txBody>
      </p:sp>
    </p:spTree>
    <p:extLst>
      <p:ext uri="{BB962C8B-B14F-4D97-AF65-F5344CB8AC3E}">
        <p14:creationId xmlns:p14="http://schemas.microsoft.com/office/powerpoint/2010/main" val="805476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70DB6B3-9AC2-4F0D-BD90-CFE4735DB478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en-US" smtClean="0"/>
          </a:p>
        </p:txBody>
      </p:sp>
    </p:spTree>
    <p:extLst>
      <p:ext uri="{BB962C8B-B14F-4D97-AF65-F5344CB8AC3E}">
        <p14:creationId xmlns:p14="http://schemas.microsoft.com/office/powerpoint/2010/main" val="152558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A66CF83-EB72-4FF6-948A-9F27DD36DB4F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en-US" smtClean="0"/>
          </a:p>
        </p:txBody>
      </p:sp>
    </p:spTree>
    <p:extLst>
      <p:ext uri="{BB962C8B-B14F-4D97-AF65-F5344CB8AC3E}">
        <p14:creationId xmlns:p14="http://schemas.microsoft.com/office/powerpoint/2010/main" val="1480715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CCAD46C-3D74-4B3E-A5F1-740F4CEC4CB1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en-US" smtClean="0"/>
          </a:p>
        </p:txBody>
      </p:sp>
    </p:spTree>
    <p:extLst>
      <p:ext uri="{BB962C8B-B14F-4D97-AF65-F5344CB8AC3E}">
        <p14:creationId xmlns:p14="http://schemas.microsoft.com/office/powerpoint/2010/main" val="2030821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CB9B657-2060-41B7-8E48-79A97F4CE8B6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en-US" smtClean="0"/>
          </a:p>
        </p:txBody>
      </p:sp>
    </p:spTree>
    <p:extLst>
      <p:ext uri="{BB962C8B-B14F-4D97-AF65-F5344CB8AC3E}">
        <p14:creationId xmlns:p14="http://schemas.microsoft.com/office/powerpoint/2010/main" val="2318241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3810FCB-1A0E-4BC5-A516-6518D66547A0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en-US" smtClean="0"/>
          </a:p>
        </p:txBody>
      </p:sp>
    </p:spTree>
    <p:extLst>
      <p:ext uri="{BB962C8B-B14F-4D97-AF65-F5344CB8AC3E}">
        <p14:creationId xmlns:p14="http://schemas.microsoft.com/office/powerpoint/2010/main" val="4089428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0123614-1747-41E9-B926-7DD2A22CF40C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en-US" smtClean="0"/>
          </a:p>
        </p:txBody>
      </p:sp>
    </p:spTree>
    <p:extLst>
      <p:ext uri="{BB962C8B-B14F-4D97-AF65-F5344CB8AC3E}">
        <p14:creationId xmlns:p14="http://schemas.microsoft.com/office/powerpoint/2010/main" val="3742147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5CEE7C1-A48D-4549-B411-A69C05A3528A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en-US" smtClean="0"/>
          </a:p>
        </p:txBody>
      </p:sp>
    </p:spTree>
    <p:extLst>
      <p:ext uri="{BB962C8B-B14F-4D97-AF65-F5344CB8AC3E}">
        <p14:creationId xmlns:p14="http://schemas.microsoft.com/office/powerpoint/2010/main" val="3931603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05E5BF3-1501-442B-B24C-FD180815ADED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en-US" smtClean="0"/>
          </a:p>
        </p:txBody>
      </p:sp>
    </p:spTree>
    <p:extLst>
      <p:ext uri="{BB962C8B-B14F-4D97-AF65-F5344CB8AC3E}">
        <p14:creationId xmlns:p14="http://schemas.microsoft.com/office/powerpoint/2010/main" val="2152443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AAF3498-F0D7-44CD-A7DE-E5401D0711DA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en-US" smtClean="0"/>
          </a:p>
        </p:txBody>
      </p:sp>
    </p:spTree>
    <p:extLst>
      <p:ext uri="{BB962C8B-B14F-4D97-AF65-F5344CB8AC3E}">
        <p14:creationId xmlns:p14="http://schemas.microsoft.com/office/powerpoint/2010/main" val="2922943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91B04B4-BF79-43B5-A043-7FD34E9D3352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en-US" smtClean="0"/>
          </a:p>
        </p:txBody>
      </p:sp>
    </p:spTree>
    <p:extLst>
      <p:ext uri="{BB962C8B-B14F-4D97-AF65-F5344CB8AC3E}">
        <p14:creationId xmlns:p14="http://schemas.microsoft.com/office/powerpoint/2010/main" val="1463824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D93B529-C444-4C3D-8056-C3F0A8D80458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en-US" smtClean="0"/>
          </a:p>
        </p:txBody>
      </p:sp>
    </p:spTree>
    <p:extLst>
      <p:ext uri="{BB962C8B-B14F-4D97-AF65-F5344CB8AC3E}">
        <p14:creationId xmlns:p14="http://schemas.microsoft.com/office/powerpoint/2010/main" val="37376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AD7557F-7565-4C5D-90F2-2091A5D3846E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47650" y="319088"/>
            <a:ext cx="6818313" cy="38354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1732" name="Text Box 3"/>
          <p:cNvSpPr txBox="1">
            <a:spLocks noChangeArrowheads="1"/>
          </p:cNvSpPr>
          <p:nvPr/>
        </p:nvSpPr>
        <p:spPr bwMode="auto">
          <a:xfrm>
            <a:off x="536575" y="4529138"/>
            <a:ext cx="6245225" cy="426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en-US" sz="2400"/>
          </a:p>
        </p:txBody>
      </p:sp>
    </p:spTree>
    <p:extLst>
      <p:ext uri="{BB962C8B-B14F-4D97-AF65-F5344CB8AC3E}">
        <p14:creationId xmlns:p14="http://schemas.microsoft.com/office/powerpoint/2010/main" val="1606210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FC006FB-6A30-41E3-9988-89D7C723D1C0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19100" y="319088"/>
            <a:ext cx="6470650" cy="36401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2756" name="Text Box 3"/>
          <p:cNvSpPr txBox="1">
            <a:spLocks noChangeArrowheads="1"/>
          </p:cNvSpPr>
          <p:nvPr/>
        </p:nvSpPr>
        <p:spPr bwMode="auto">
          <a:xfrm>
            <a:off x="536575" y="4479925"/>
            <a:ext cx="6242050" cy="425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228" tIns="44614" rIns="89228" bIns="44614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522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7EC6B94-F41F-43DB-BA03-C52BAE9BCE7B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19100" y="319088"/>
            <a:ext cx="6470650" cy="36401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80" name="Text Box 3"/>
          <p:cNvSpPr txBox="1">
            <a:spLocks noChangeArrowheads="1"/>
          </p:cNvSpPr>
          <p:nvPr/>
        </p:nvSpPr>
        <p:spPr bwMode="auto">
          <a:xfrm>
            <a:off x="536575" y="4479925"/>
            <a:ext cx="6242050" cy="425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228" tIns="44614" rIns="89228" bIns="44614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5144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A197B09-4761-4049-AAA3-0F7AA5E8CEF6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46063" y="319088"/>
            <a:ext cx="6819900" cy="38369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04" name="Text Box 3"/>
          <p:cNvSpPr txBox="1">
            <a:spLocks noChangeArrowheads="1"/>
          </p:cNvSpPr>
          <p:nvPr/>
        </p:nvSpPr>
        <p:spPr bwMode="auto">
          <a:xfrm>
            <a:off x="536575" y="4529138"/>
            <a:ext cx="6245225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en-US" sz="2400"/>
          </a:p>
        </p:txBody>
      </p:sp>
    </p:spTree>
    <p:extLst>
      <p:ext uri="{BB962C8B-B14F-4D97-AF65-F5344CB8AC3E}">
        <p14:creationId xmlns:p14="http://schemas.microsoft.com/office/powerpoint/2010/main" val="3146983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059D391-87B5-4A4F-B2C8-3914EA33B5FE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en-US" smtClean="0"/>
          </a:p>
        </p:txBody>
      </p:sp>
    </p:spTree>
    <p:extLst>
      <p:ext uri="{BB962C8B-B14F-4D97-AF65-F5344CB8AC3E}">
        <p14:creationId xmlns:p14="http://schemas.microsoft.com/office/powerpoint/2010/main" val="2305055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B7B01FE-9B21-4811-A7E3-08CC7251EC36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47650" y="319088"/>
            <a:ext cx="6818313" cy="38354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6852" name="Text Box 3"/>
          <p:cNvSpPr txBox="1">
            <a:spLocks noChangeArrowheads="1"/>
          </p:cNvSpPr>
          <p:nvPr/>
        </p:nvSpPr>
        <p:spPr bwMode="auto">
          <a:xfrm>
            <a:off x="536575" y="4529138"/>
            <a:ext cx="6245225" cy="426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429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42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en-US" sz="2400"/>
          </a:p>
        </p:txBody>
      </p:sp>
    </p:spTree>
    <p:extLst>
      <p:ext uri="{BB962C8B-B14F-4D97-AF65-F5344CB8AC3E}">
        <p14:creationId xmlns:p14="http://schemas.microsoft.com/office/powerpoint/2010/main" val="690735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200D22B-DEFD-4749-86F4-B678305D038B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en-US" smtClean="0"/>
          </a:p>
        </p:txBody>
      </p:sp>
    </p:spTree>
    <p:extLst>
      <p:ext uri="{BB962C8B-B14F-4D97-AF65-F5344CB8AC3E}">
        <p14:creationId xmlns:p14="http://schemas.microsoft.com/office/powerpoint/2010/main" val="81426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420B-ABC4-4C83-B63C-1DF34763BE0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D74FD-CBEC-4A33-8EDF-CAC37712D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6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420B-ABC4-4C83-B63C-1DF34763BE0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D74FD-CBEC-4A33-8EDF-CAC37712D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39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420B-ABC4-4C83-B63C-1DF34763BE0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D74FD-CBEC-4A33-8EDF-CAC37712D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33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420B-ABC4-4C83-B63C-1DF34763BE0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D74FD-CBEC-4A33-8EDF-CAC37712D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09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420B-ABC4-4C83-B63C-1DF34763BE0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D74FD-CBEC-4A33-8EDF-CAC37712D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54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420B-ABC4-4C83-B63C-1DF34763BE0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D74FD-CBEC-4A33-8EDF-CAC37712D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9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420B-ABC4-4C83-B63C-1DF34763BE0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D74FD-CBEC-4A33-8EDF-CAC37712D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97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420B-ABC4-4C83-B63C-1DF34763BE0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D74FD-CBEC-4A33-8EDF-CAC37712D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8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420B-ABC4-4C83-B63C-1DF34763BE0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D74FD-CBEC-4A33-8EDF-CAC37712D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5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420B-ABC4-4C83-B63C-1DF34763BE0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D74FD-CBEC-4A33-8EDF-CAC37712D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45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420B-ABC4-4C83-B63C-1DF34763BE0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D74FD-CBEC-4A33-8EDF-CAC37712D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37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D420B-ABC4-4C83-B63C-1DF34763BE0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D74FD-CBEC-4A33-8EDF-CAC37712D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29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69.wmf"/><Relationship Id="rId5" Type="http://schemas.openxmlformats.org/officeDocument/2006/relationships/image" Target="../media/image66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6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5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oleObject" Target="../embeddings/oleObject15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2.png"/><Relationship Id="rId12" Type="http://schemas.openxmlformats.org/officeDocument/2006/relationships/image" Target="../media/image7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1.png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78.wmf"/><Relationship Id="rId10" Type="http://schemas.openxmlformats.org/officeDocument/2006/relationships/image" Target="../media/image85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84.png"/><Relationship Id="rId14" Type="http://schemas.openxmlformats.org/officeDocument/2006/relationships/image" Target="../media/image80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89.wmf"/><Relationship Id="rId5" Type="http://schemas.openxmlformats.org/officeDocument/2006/relationships/image" Target="../media/image86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88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7" Type="http://schemas.openxmlformats.org/officeDocument/2006/relationships/image" Target="../media/image9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7" Type="http://schemas.openxmlformats.org/officeDocument/2006/relationships/image" Target="../media/image9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7" Type="http://schemas.openxmlformats.org/officeDocument/2006/relationships/image" Target="../media/image10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vcc.tech/research/2018/TexSyn" TargetMode="External"/><Relationship Id="rId2" Type="http://schemas.openxmlformats.org/officeDocument/2006/relationships/hyperlink" Target="https://arxiv.org/abs/1505.0737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yersonvisionlab.github.io/two-stream-projpage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7212"/>
            <a:ext cx="9144000" cy="2387600"/>
          </a:xfrm>
        </p:spPr>
        <p:txBody>
          <a:bodyPr/>
          <a:lstStyle/>
          <a:p>
            <a:r>
              <a:rPr lang="en-US" dirty="0" smtClean="0"/>
              <a:t>Data Driven Methods: Texture Synthesis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CMPUT 206</a:t>
            </a:r>
          </a:p>
          <a:p>
            <a:r>
              <a:rPr lang="en-US" dirty="0" err="1" smtClean="0"/>
              <a:t>Nilanjan</a:t>
            </a:r>
            <a:r>
              <a:rPr lang="en-US" dirty="0" smtClean="0"/>
              <a:t> Ray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6225" y="6362700"/>
            <a:ext cx="461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courtesy: Dr. Rob Fergus, Dr. </a:t>
            </a:r>
            <a:r>
              <a:rPr lang="en-US" dirty="0" err="1" smtClean="0"/>
              <a:t>Alyosha</a:t>
            </a:r>
            <a:r>
              <a:rPr lang="en-US" dirty="0" smtClean="0"/>
              <a:t> </a:t>
            </a:r>
            <a:r>
              <a:rPr lang="en-US" dirty="0" err="1" smtClean="0"/>
              <a:t>Efros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22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6639" y="0"/>
            <a:ext cx="7767637" cy="1138238"/>
          </a:xfrm>
        </p:spPr>
        <p:txBody>
          <a:bodyPr vert="horz" lIns="0" tIns="0" rIns="0" bIns="0" rtlCol="0" anchor="ctr">
            <a:normAutofit/>
          </a:bodyPr>
          <a:lstStyle/>
          <a:p>
            <a:pPr eaLnBrk="1" hangingPunct="1"/>
            <a:r>
              <a:rPr lang="en-GB" altLang="en-US" smtClean="0"/>
              <a:t>Homage to Shannon</a:t>
            </a:r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864" y="993776"/>
            <a:ext cx="1722437" cy="180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3003551"/>
            <a:ext cx="3452813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1" y="3003551"/>
            <a:ext cx="3452813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21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Hole Filling</a:t>
            </a:r>
          </a:p>
        </p:txBody>
      </p:sp>
      <p:pic>
        <p:nvPicPr>
          <p:cNvPr id="62467" name="Picture 3" descr="greg_w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524000"/>
            <a:ext cx="19431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greg_wall-fill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267200"/>
            <a:ext cx="19431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 descr="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19431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6" descr="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524000"/>
            <a:ext cx="19431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1" name="Picture 7" descr="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267200"/>
            <a:ext cx="19431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2" name="Picture 8" descr="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267200"/>
            <a:ext cx="19431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30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4114800"/>
            <a:ext cx="3597275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1219201"/>
            <a:ext cx="2601913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7772400" cy="1371600"/>
          </a:xfrm>
        </p:spPr>
        <p:txBody>
          <a:bodyPr vert="horz" lIns="0" tIns="0" rIns="0" bIns="0" rtlCol="0" anchor="ctr">
            <a:normAutofit/>
          </a:bodyPr>
          <a:lstStyle/>
          <a:p>
            <a:pPr eaLnBrk="1" hangingPunct="1"/>
            <a:r>
              <a:rPr lang="en-GB" altLang="en-US" smtClean="0"/>
              <a:t>Extrapolation</a:t>
            </a:r>
          </a:p>
        </p:txBody>
      </p:sp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688" y="1219201"/>
            <a:ext cx="2601912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AutoShape 6"/>
          <p:cNvSpPr>
            <a:spLocks noChangeArrowheads="1"/>
          </p:cNvSpPr>
          <p:nvPr/>
        </p:nvSpPr>
        <p:spPr bwMode="auto">
          <a:xfrm>
            <a:off x="5486400" y="2362200"/>
            <a:ext cx="990600" cy="381000"/>
          </a:xfrm>
          <a:prstGeom prst="rightArrow">
            <a:avLst>
              <a:gd name="adj1" fmla="val 50000"/>
              <a:gd name="adj2" fmla="val 65000"/>
            </a:avLst>
          </a:prstGeom>
          <a:solidFill>
            <a:srgbClr val="11B119"/>
          </a:solidFill>
          <a:ln w="9525">
            <a:solidFill>
              <a:srgbClr val="11B119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5" name="AutoShape 7"/>
          <p:cNvSpPr>
            <a:spLocks noChangeArrowheads="1"/>
          </p:cNvSpPr>
          <p:nvPr/>
        </p:nvSpPr>
        <p:spPr bwMode="auto">
          <a:xfrm>
            <a:off x="5486400" y="5257800"/>
            <a:ext cx="990600" cy="381000"/>
          </a:xfrm>
          <a:prstGeom prst="rightArrow">
            <a:avLst>
              <a:gd name="adj1" fmla="val 50000"/>
              <a:gd name="adj2" fmla="val 65000"/>
            </a:avLst>
          </a:prstGeom>
          <a:solidFill>
            <a:srgbClr val="11B119"/>
          </a:solidFill>
          <a:ln w="9525">
            <a:solidFill>
              <a:srgbClr val="11B119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6705600" y="1219201"/>
            <a:ext cx="3581400" cy="5432425"/>
            <a:chOff x="3264" y="768"/>
            <a:chExt cx="2256" cy="3422"/>
          </a:xfrm>
        </p:grpSpPr>
        <p:pic>
          <p:nvPicPr>
            <p:cNvPr id="63498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768"/>
              <a:ext cx="1639" cy="1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9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2592"/>
              <a:ext cx="2256" cy="1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349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4114800"/>
            <a:ext cx="3597275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80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Summary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219200"/>
            <a:ext cx="8839200" cy="56388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Efros &amp; Leung algorithm</a:t>
            </a:r>
          </a:p>
          <a:p>
            <a:pPr lvl="1" eaLnBrk="1" hangingPunct="1"/>
            <a:r>
              <a:rPr lang="en-US" altLang="en-US" smtClean="0"/>
              <a:t>Very simple</a:t>
            </a:r>
          </a:p>
          <a:p>
            <a:pPr lvl="1" eaLnBrk="1" hangingPunct="1"/>
            <a:r>
              <a:rPr lang="en-US" altLang="en-US" smtClean="0"/>
              <a:t>Surprisingly good results</a:t>
            </a:r>
          </a:p>
          <a:p>
            <a:pPr lvl="1" eaLnBrk="1" hangingPunct="1"/>
            <a:r>
              <a:rPr lang="en-US" altLang="en-US" smtClean="0"/>
              <a:t>Synthesis is easier than analysis!</a:t>
            </a:r>
          </a:p>
          <a:p>
            <a:pPr lvl="1" eaLnBrk="1" hangingPunct="1"/>
            <a:r>
              <a:rPr lang="en-US" altLang="en-US" smtClean="0"/>
              <a:t>…but very slow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2002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62" name="Group 2"/>
          <p:cNvGrpSpPr>
            <a:grpSpLocks/>
          </p:cNvGrpSpPr>
          <p:nvPr/>
        </p:nvGrpSpPr>
        <p:grpSpPr bwMode="auto">
          <a:xfrm>
            <a:off x="2012950" y="1295401"/>
            <a:ext cx="3321050" cy="2227263"/>
            <a:chOff x="2852" y="973"/>
            <a:chExt cx="2092" cy="1403"/>
          </a:xfrm>
        </p:grpSpPr>
        <p:pic>
          <p:nvPicPr>
            <p:cNvPr id="67055" name="Picture 3" descr="ex2-part-larg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" y="973"/>
              <a:ext cx="2092" cy="1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7056" name="Group 4"/>
            <p:cNvGrpSpPr>
              <a:grpSpLocks/>
            </p:cNvGrpSpPr>
            <p:nvPr/>
          </p:nvGrpSpPr>
          <p:grpSpPr bwMode="auto">
            <a:xfrm>
              <a:off x="3288" y="1296"/>
              <a:ext cx="1080" cy="648"/>
              <a:chOff x="3288" y="1296"/>
              <a:chExt cx="1080" cy="648"/>
            </a:xfrm>
          </p:grpSpPr>
          <p:sp>
            <p:nvSpPr>
              <p:cNvPr id="67314" name="Rectangle 5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15" name="Rectangle 6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16" name="Rectangle 7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17" name="Rectangle 8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18" name="Rectangle 9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19" name="Rectangle 10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20" name="Rectangle 11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21" name="Rectangle 12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22" name="Rectangle 13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23" name="Rectangle 14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24" name="Rectangle 15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25" name="Rectangle 16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26" name="Rectangle 17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27" name="Rectangle 18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7328" name="Group 19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67423" name="Rectangle 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24" name="Rectangle 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25" name="Rectangle 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26" name="Rectangle 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27" name="Rectangle 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28" name="Rectangle 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29" name="Rectangle 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30" name="Rectangle 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31" name="Rectangle 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7329" name="Group 29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67414" name="Rectangle 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15" name="Rectangle 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16" name="Rectangle 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17" name="Rectangle 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18" name="Rectangle 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19" name="Rectangle 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20" name="Rectangle 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21" name="Rectangle 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22" name="Rectangle 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7330" name="Rectangle 39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31" name="Rectangle 40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32" name="Rectangle 41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33" name="Rectangle 42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34" name="Rectangle 43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35" name="Rectangle 44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36" name="Rectangle 45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37" name="Rectangle 46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38" name="Rectangle 47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39" name="Rectangle 48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40" name="Rectangle 49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41" name="Rectangle 50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342" name="Rectangle 51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7343" name="Group 52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67405" name="Rectangle 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06" name="Rectangle 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07" name="Rectangle 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08" name="Rectangle 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09" name="Rectangle 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10" name="Rectangle 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11" name="Rectangle 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12" name="Rectangle 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13" name="Rectangle 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7344" name="Group 62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67396" name="Rectangle 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97" name="Rectangle 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98" name="Rectangle 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99" name="Rectangle 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00" name="Rectangle 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01" name="Rectangle 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02" name="Rectangle 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03" name="Rectangle 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404" name="Rectangle 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7345" name="Group 72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67387" name="Rectangle 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88" name="Rectangle 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89" name="Rectangle 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90" name="Rectangle 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91" name="Rectangle 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92" name="Rectangle 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93" name="Rectangle 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94" name="Rectangle 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95" name="Rectangle 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7346" name="Group 82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67378" name="Rectangle 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79" name="Rectangle 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80" name="Rectangle 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81" name="Rectangle 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82" name="Rectangle 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83" name="Rectangle 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84" name="Rectangle 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85" name="Rectangle 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86" name="Rectangle 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7347" name="Group 92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67369" name="Rectangle 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70" name="Rectangle 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71" name="Rectangle 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72" name="Rectangle 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73" name="Rectangle 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74" name="Rectangle 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75" name="Rectangle 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76" name="Rectangle 1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77" name="Rectangle 1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7348" name="Group 102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67360" name="Rectangle 1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61" name="Rectangle 1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62" name="Rectangle 1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63" name="Rectangle 1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64" name="Rectangle 1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65" name="Rectangle 1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66" name="Rectangle 1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67" name="Rectangle 1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68" name="Rectangle 1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7349" name="Group 112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67351" name="Rectangle 1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52" name="Rectangle 1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53" name="Rectangle 1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54" name="Rectangle 1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55" name="Rectangle 1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56" name="Rectangle 1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57" name="Rectangle 1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58" name="Rectangle 1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359" name="Rectangle 1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7350" name="Rectangle 122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67057" name="Group 123"/>
            <p:cNvGrpSpPr>
              <a:grpSpLocks/>
            </p:cNvGrpSpPr>
            <p:nvPr/>
          </p:nvGrpSpPr>
          <p:grpSpPr bwMode="auto">
            <a:xfrm>
              <a:off x="3288" y="1296"/>
              <a:ext cx="1080" cy="1080"/>
              <a:chOff x="3384" y="1392"/>
              <a:chExt cx="1080" cy="1080"/>
            </a:xfrm>
          </p:grpSpPr>
          <p:grpSp>
            <p:nvGrpSpPr>
              <p:cNvPr id="67059" name="Group 124"/>
              <p:cNvGrpSpPr>
                <a:grpSpLocks/>
              </p:cNvGrpSpPr>
              <p:nvPr/>
            </p:nvGrpSpPr>
            <p:grpSpPr bwMode="auto">
              <a:xfrm>
                <a:off x="3384" y="2040"/>
                <a:ext cx="432" cy="432"/>
                <a:chOff x="2040" y="2544"/>
                <a:chExt cx="432" cy="432"/>
              </a:xfrm>
            </p:grpSpPr>
            <p:grpSp>
              <p:nvGrpSpPr>
                <p:cNvPr id="67274" name="Group 125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67305" name="Rectangle 12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306" name="Rectangle 12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307" name="Rectangle 12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308" name="Rectangle 12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309" name="Rectangle 13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310" name="Rectangle 13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311" name="Rectangle 13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312" name="Rectangle 13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313" name="Rectangle 13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67275" name="Group 135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67296" name="Rectangle 13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97" name="Rectangle 13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98" name="Rectangle 13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99" name="Rectangle 13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300" name="Rectangle 14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301" name="Rectangle 14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302" name="Rectangle 14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303" name="Rectangle 14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304" name="Rectangle 14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67276" name="Group 145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67287" name="Rectangle 14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88" name="Rectangle 14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89" name="Rectangle 14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90" name="Rectangle 14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91" name="Rectangle 15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92" name="Rectangle 15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93" name="Rectangle 15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94" name="Rectangle 15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95" name="Rectangle 15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67277" name="Group 155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67278" name="Rectangle 15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79" name="Rectangle 15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80" name="Rectangle 15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81" name="Rectangle 15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82" name="Rectangle 16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83" name="Rectangle 16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84" name="Rectangle 16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85" name="Rectangle 16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86" name="Rectangle 16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67060" name="Group 165"/>
              <p:cNvGrpSpPr>
                <a:grpSpLocks/>
              </p:cNvGrpSpPr>
              <p:nvPr/>
            </p:nvGrpSpPr>
            <p:grpSpPr bwMode="auto">
              <a:xfrm>
                <a:off x="3816" y="2040"/>
                <a:ext cx="432" cy="432"/>
                <a:chOff x="2040" y="2544"/>
                <a:chExt cx="432" cy="432"/>
              </a:xfrm>
            </p:grpSpPr>
            <p:grpSp>
              <p:nvGrpSpPr>
                <p:cNvPr id="67234" name="Group 166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67265" name="Rectangle 16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66" name="Rectangle 16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67" name="Rectangle 16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68" name="Rectangle 17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69" name="Rectangle 17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70" name="Rectangle 17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71" name="Rectangle 17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72" name="Rectangle 17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73" name="Rectangle 17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67235" name="Group 176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67256" name="Rectangle 17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57" name="Rectangle 17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58" name="Rectangle 17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59" name="Rectangle 18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60" name="Rectangle 18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61" name="Rectangle 18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62" name="Rectangle 18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63" name="Rectangle 18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64" name="Rectangle 18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67236" name="Group 186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67247" name="Rectangle 18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48" name="Rectangle 18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49" name="Rectangle 18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50" name="Rectangle 19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51" name="Rectangle 19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52" name="Rectangle 19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53" name="Rectangle 19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54" name="Rectangle 19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55" name="Rectangle 19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67237" name="Group 196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67238" name="Rectangle 19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39" name="Rectangle 19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40" name="Rectangle 19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41" name="Rectangle 20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42" name="Rectangle 20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43" name="Rectangle 20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44" name="Rectangle 20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45" name="Rectangle 20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46" name="Rectangle 20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67061" name="Group 206"/>
              <p:cNvGrpSpPr>
                <a:grpSpLocks/>
              </p:cNvGrpSpPr>
              <p:nvPr/>
            </p:nvGrpSpPr>
            <p:grpSpPr bwMode="auto">
              <a:xfrm>
                <a:off x="3384" y="1608"/>
                <a:ext cx="432" cy="432"/>
                <a:chOff x="2040" y="2544"/>
                <a:chExt cx="432" cy="432"/>
              </a:xfrm>
            </p:grpSpPr>
            <p:grpSp>
              <p:nvGrpSpPr>
                <p:cNvPr id="67194" name="Group 207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67225" name="Rectangle 20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26" name="Rectangle 20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27" name="Rectangle 21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28" name="Rectangle 21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29" name="Rectangle 21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30" name="Rectangle 21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31" name="Rectangle 21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32" name="Rectangle 21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33" name="Rectangle 21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67195" name="Group 217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67216" name="Rectangle 21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17" name="Rectangle 21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18" name="Rectangle 22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19" name="Rectangle 22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20" name="Rectangle 22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21" name="Rectangle 22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22" name="Rectangle 22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23" name="Rectangle 22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24" name="Rectangle 22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67196" name="Group 227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67207" name="Rectangle 22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08" name="Rectangle 22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09" name="Rectangle 23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10" name="Rectangle 23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11" name="Rectangle 23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12" name="Rectangle 23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13" name="Rectangle 23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14" name="Rectangle 23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15" name="Rectangle 23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67197" name="Group 237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67198" name="Rectangle 23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99" name="Rectangle 23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00" name="Rectangle 24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01" name="Rectangle 24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02" name="Rectangle 24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03" name="Rectangle 24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04" name="Rectangle 24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05" name="Rectangle 24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206" name="Rectangle 24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67062" name="Group 247"/>
              <p:cNvGrpSpPr>
                <a:grpSpLocks/>
              </p:cNvGrpSpPr>
              <p:nvPr/>
            </p:nvGrpSpPr>
            <p:grpSpPr bwMode="auto">
              <a:xfrm>
                <a:off x="3816" y="1608"/>
                <a:ext cx="432" cy="432"/>
                <a:chOff x="2040" y="2544"/>
                <a:chExt cx="432" cy="432"/>
              </a:xfrm>
            </p:grpSpPr>
            <p:grpSp>
              <p:nvGrpSpPr>
                <p:cNvPr id="67154" name="Group 248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67185" name="Rectangle 24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86" name="Rectangle 25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87" name="Rectangle 25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88" name="Rectangle 25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89" name="Rectangle 25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90" name="Rectangle 25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91" name="Rectangle 25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92" name="Rectangle 25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93" name="Rectangle 25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67155" name="Group 258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67176" name="Rectangle 25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77" name="Rectangle 26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78" name="Rectangle 26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79" name="Rectangle 26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80" name="Rectangle 26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81" name="Rectangle 26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82" name="Rectangle 26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83" name="Rectangle 26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84" name="Rectangle 26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67156" name="Group 268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67167" name="Rectangle 26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68" name="Rectangle 27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69" name="Rectangle 27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70" name="Rectangle 27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71" name="Rectangle 27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72" name="Rectangle 27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73" name="Rectangle 27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74" name="Rectangle 27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75" name="Rectangle 27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67157" name="Group 278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67158" name="Rectangle 27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59" name="Rectangle 28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60" name="Rectangle 28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61" name="Rectangle 28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62" name="Rectangle 28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63" name="Rectangle 28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64" name="Rectangle 28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65" name="Rectangle 28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166" name="Rectangle 28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endParaRPr lang="en-US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67063" name="Group 288"/>
              <p:cNvGrpSpPr>
                <a:grpSpLocks noChangeAspect="1"/>
              </p:cNvGrpSpPr>
              <p:nvPr/>
            </p:nvGrpSpPr>
            <p:grpSpPr bwMode="auto">
              <a:xfrm>
                <a:off x="3384" y="1392"/>
                <a:ext cx="216" cy="216"/>
                <a:chOff x="2928" y="2448"/>
                <a:chExt cx="144" cy="144"/>
              </a:xfrm>
            </p:grpSpPr>
            <p:sp>
              <p:nvSpPr>
                <p:cNvPr id="67145" name="Rectangle 2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46" name="Rectangle 2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47" name="Rectangle 2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48" name="Rectangle 2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49" name="Rectangle 2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50" name="Rectangle 2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51" name="Rectangle 2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52" name="Rectangle 2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53" name="Rectangle 2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7064" name="Group 298"/>
              <p:cNvGrpSpPr>
                <a:grpSpLocks noChangeAspect="1"/>
              </p:cNvGrpSpPr>
              <p:nvPr/>
            </p:nvGrpSpPr>
            <p:grpSpPr bwMode="auto">
              <a:xfrm>
                <a:off x="3600" y="1392"/>
                <a:ext cx="216" cy="216"/>
                <a:chOff x="2928" y="2448"/>
                <a:chExt cx="144" cy="144"/>
              </a:xfrm>
            </p:grpSpPr>
            <p:sp>
              <p:nvSpPr>
                <p:cNvPr id="67136" name="Rectangle 2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37" name="Rectangle 3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38" name="Rectangle 3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39" name="Rectangle 3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40" name="Rectangle 3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41" name="Rectangle 3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42" name="Rectangle 3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43" name="Rectangle 3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44" name="Rectangle 3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7065" name="Group 308"/>
              <p:cNvGrpSpPr>
                <a:grpSpLocks noChangeAspect="1"/>
              </p:cNvGrpSpPr>
              <p:nvPr/>
            </p:nvGrpSpPr>
            <p:grpSpPr bwMode="auto">
              <a:xfrm>
                <a:off x="3816" y="1392"/>
                <a:ext cx="216" cy="216"/>
                <a:chOff x="2928" y="2448"/>
                <a:chExt cx="144" cy="144"/>
              </a:xfrm>
            </p:grpSpPr>
            <p:sp>
              <p:nvSpPr>
                <p:cNvPr id="67127" name="Rectangle 3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28" name="Rectangle 3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29" name="Rectangle 3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30" name="Rectangle 3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31" name="Rectangle 3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32" name="Rectangle 3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33" name="Rectangle 3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34" name="Rectangle 3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35" name="Rectangle 3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7066" name="Group 318"/>
              <p:cNvGrpSpPr>
                <a:grpSpLocks noChangeAspect="1"/>
              </p:cNvGrpSpPr>
              <p:nvPr/>
            </p:nvGrpSpPr>
            <p:grpSpPr bwMode="auto">
              <a:xfrm>
                <a:off x="4032" y="1392"/>
                <a:ext cx="216" cy="216"/>
                <a:chOff x="2928" y="2448"/>
                <a:chExt cx="144" cy="144"/>
              </a:xfrm>
            </p:grpSpPr>
            <p:sp>
              <p:nvSpPr>
                <p:cNvPr id="67118" name="Rectangle 3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19" name="Rectangle 3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20" name="Rectangle 3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21" name="Rectangle 3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22" name="Rectangle 3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23" name="Rectangle 3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24" name="Rectangle 3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25" name="Rectangle 3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26" name="Rectangle 3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7067" name="Group 328"/>
              <p:cNvGrpSpPr>
                <a:grpSpLocks noChangeAspect="1"/>
              </p:cNvGrpSpPr>
              <p:nvPr/>
            </p:nvGrpSpPr>
            <p:grpSpPr bwMode="auto">
              <a:xfrm>
                <a:off x="4248" y="1392"/>
                <a:ext cx="216" cy="216"/>
                <a:chOff x="2928" y="2448"/>
                <a:chExt cx="144" cy="144"/>
              </a:xfrm>
            </p:grpSpPr>
            <p:sp>
              <p:nvSpPr>
                <p:cNvPr id="67109" name="Rectangle 3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10" name="Rectangle 3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11" name="Rectangle 3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12" name="Rectangle 3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13" name="Rectangle 3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14" name="Rectangle 3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15" name="Rectangle 3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16" name="Rectangle 3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17" name="Rectangle 3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7068" name="Group 338"/>
              <p:cNvGrpSpPr>
                <a:grpSpLocks noChangeAspect="1"/>
              </p:cNvGrpSpPr>
              <p:nvPr/>
            </p:nvGrpSpPr>
            <p:grpSpPr bwMode="auto">
              <a:xfrm>
                <a:off x="4248" y="1608"/>
                <a:ext cx="216" cy="216"/>
                <a:chOff x="2928" y="2448"/>
                <a:chExt cx="144" cy="144"/>
              </a:xfrm>
            </p:grpSpPr>
            <p:sp>
              <p:nvSpPr>
                <p:cNvPr id="67100" name="Rectangle 3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01" name="Rectangle 3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02" name="Rectangle 3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03" name="Rectangle 3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04" name="Rectangle 3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05" name="Rectangle 3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06" name="Rectangle 3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07" name="Rectangle 3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108" name="Rectangle 3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7069" name="Group 348"/>
              <p:cNvGrpSpPr>
                <a:grpSpLocks noChangeAspect="1"/>
              </p:cNvGrpSpPr>
              <p:nvPr/>
            </p:nvGrpSpPr>
            <p:grpSpPr bwMode="auto">
              <a:xfrm>
                <a:off x="4248" y="1824"/>
                <a:ext cx="216" cy="216"/>
                <a:chOff x="2928" y="2448"/>
                <a:chExt cx="144" cy="144"/>
              </a:xfrm>
            </p:grpSpPr>
            <p:sp>
              <p:nvSpPr>
                <p:cNvPr id="67091" name="Rectangle 3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92" name="Rectangle 3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93" name="Rectangle 3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94" name="Rectangle 3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95" name="Rectangle 3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96" name="Rectangle 3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97" name="Rectangle 3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98" name="Rectangle 3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99" name="Rectangle 3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7070" name="Group 358"/>
              <p:cNvGrpSpPr>
                <a:grpSpLocks noChangeAspect="1"/>
              </p:cNvGrpSpPr>
              <p:nvPr/>
            </p:nvGrpSpPr>
            <p:grpSpPr bwMode="auto">
              <a:xfrm>
                <a:off x="4248" y="2040"/>
                <a:ext cx="216" cy="216"/>
                <a:chOff x="2928" y="2448"/>
                <a:chExt cx="144" cy="144"/>
              </a:xfrm>
            </p:grpSpPr>
            <p:sp>
              <p:nvSpPr>
                <p:cNvPr id="67082" name="Rectangle 3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83" name="Rectangle 3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84" name="Rectangle 3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85" name="Rectangle 3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86" name="Rectangle 3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87" name="Rectangle 3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88" name="Rectangle 3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89" name="Rectangle 3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90" name="Rectangle 3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7071" name="Group 368"/>
              <p:cNvGrpSpPr>
                <a:grpSpLocks noChangeAspect="1"/>
              </p:cNvGrpSpPr>
              <p:nvPr/>
            </p:nvGrpSpPr>
            <p:grpSpPr bwMode="auto">
              <a:xfrm>
                <a:off x="4248" y="2256"/>
                <a:ext cx="216" cy="216"/>
                <a:chOff x="2928" y="2448"/>
                <a:chExt cx="144" cy="144"/>
              </a:xfrm>
            </p:grpSpPr>
            <p:sp>
              <p:nvSpPr>
                <p:cNvPr id="67073" name="Rectangle 3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74" name="Rectangle 3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75" name="Rectangle 3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76" name="Rectangle 3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77" name="Rectangle 3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78" name="Rectangle 3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79" name="Rectangle 3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80" name="Rectangle 3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81" name="Rectangle 3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7072" name="Rectangle 378"/>
              <p:cNvSpPr>
                <a:spLocks noChangeAspect="1" noChangeArrowheads="1"/>
              </p:cNvSpPr>
              <p:nvPr/>
            </p:nvSpPr>
            <p:spPr bwMode="auto">
              <a:xfrm flipV="1">
                <a:off x="3888" y="1896"/>
                <a:ext cx="72" cy="72"/>
              </a:xfrm>
              <a:prstGeom prst="rect">
                <a:avLst/>
              </a:prstGeom>
              <a:noFill/>
              <a:ln w="9525" cap="rnd">
                <a:solidFill>
                  <a:srgbClr val="11B119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188219" name="Rectangle 379"/>
            <p:cNvSpPr>
              <a:spLocks noChangeArrowheads="1"/>
            </p:cNvSpPr>
            <p:nvPr/>
          </p:nvSpPr>
          <p:spPr bwMode="auto">
            <a:xfrm>
              <a:off x="3598" y="1728"/>
              <a:ext cx="242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2700" b="1">
                  <a:effectLst>
                    <a:outerShdw blurRad="38100" dist="38100" dir="2700000" algn="tl">
                      <a:srgbClr val="4D4D4D"/>
                    </a:outerShdw>
                  </a:effectLst>
                  <a:latin typeface="Trebuchet MS" pitchFamily="34" charset="0"/>
                </a:rPr>
                <a:t>p</a:t>
              </a:r>
              <a:endParaRPr lang="en-US" sz="2700" b="1">
                <a:effectLst>
                  <a:outerShdw blurRad="38100" dist="38100" dir="2700000" algn="tl">
                    <a:srgbClr val="4D4D4D"/>
                  </a:outerShdw>
                </a:effectLst>
                <a:latin typeface="Trebuchet MS" pitchFamily="34" charset="0"/>
              </a:endParaRPr>
            </a:p>
          </p:txBody>
        </p:sp>
      </p:grpSp>
      <p:sp>
        <p:nvSpPr>
          <p:cNvPr id="66563" name="Rectangle 380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Image Quilting [Efros &amp; Freeman]</a:t>
            </a:r>
          </a:p>
        </p:txBody>
      </p:sp>
      <p:sp>
        <p:nvSpPr>
          <p:cNvPr id="66564" name="Rectangle 381"/>
          <p:cNvSpPr>
            <a:spLocks noGrp="1" noChangeArrowheads="1"/>
          </p:cNvSpPr>
          <p:nvPr>
            <p:ph type="body" idx="1"/>
          </p:nvPr>
        </p:nvSpPr>
        <p:spPr>
          <a:xfrm>
            <a:off x="1828800" y="3962400"/>
            <a:ext cx="8686800" cy="609600"/>
          </a:xfrm>
        </p:spPr>
        <p:txBody>
          <a:bodyPr/>
          <a:lstStyle/>
          <a:p>
            <a:pPr>
              <a:spcBef>
                <a:spcPts val="700"/>
              </a:spcBef>
            </a:pPr>
            <a:r>
              <a:rPr lang="en-GB" altLang="en-US" sz="2900" u="sng"/>
              <a:t>Observation:</a:t>
            </a:r>
            <a:r>
              <a:rPr lang="en-GB" altLang="en-US" sz="2900"/>
              <a:t> neighbor pixels are highly correlated</a:t>
            </a:r>
          </a:p>
        </p:txBody>
      </p:sp>
      <p:grpSp>
        <p:nvGrpSpPr>
          <p:cNvPr id="66565" name="Group 382"/>
          <p:cNvGrpSpPr>
            <a:grpSpLocks/>
          </p:cNvGrpSpPr>
          <p:nvPr/>
        </p:nvGrpSpPr>
        <p:grpSpPr bwMode="auto">
          <a:xfrm>
            <a:off x="7435850" y="1447801"/>
            <a:ext cx="2546350" cy="1844675"/>
            <a:chOff x="412" y="1067"/>
            <a:chExt cx="1604" cy="1162"/>
          </a:xfrm>
        </p:grpSpPr>
        <p:pic>
          <p:nvPicPr>
            <p:cNvPr id="66578" name="Picture 383" descr="ex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125"/>
              <a:ext cx="1536" cy="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6579" name="Group 384"/>
            <p:cNvGrpSpPr>
              <a:grpSpLocks noChangeAspect="1"/>
            </p:cNvGrpSpPr>
            <p:nvPr/>
          </p:nvGrpSpPr>
          <p:grpSpPr bwMode="auto">
            <a:xfrm>
              <a:off x="702" y="1680"/>
              <a:ext cx="432" cy="262"/>
              <a:chOff x="3288" y="1296"/>
              <a:chExt cx="1080" cy="648"/>
            </a:xfrm>
          </p:grpSpPr>
          <p:sp>
            <p:nvSpPr>
              <p:cNvPr id="66937" name="Rectangle 385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38" name="Rectangle 386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39" name="Rectangle 387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40" name="Rectangle 388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41" name="Rectangle 389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42" name="Rectangle 390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43" name="Rectangle 391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44" name="Rectangle 392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45" name="Rectangle 393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46" name="Rectangle 394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47" name="Rectangle 395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48" name="Rectangle 396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49" name="Rectangle 397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50" name="Rectangle 398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6951" name="Group 399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67046" name="Rectangle 4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47" name="Rectangle 4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48" name="Rectangle 4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49" name="Rectangle 4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50" name="Rectangle 4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51" name="Rectangle 4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52" name="Rectangle 4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53" name="Rectangle 4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54" name="Rectangle 4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952" name="Group 409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67037" name="Rectangle 4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38" name="Rectangle 4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39" name="Rectangle 4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40" name="Rectangle 4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41" name="Rectangle 4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42" name="Rectangle 4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43" name="Rectangle 4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44" name="Rectangle 4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45" name="Rectangle 4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6953" name="Rectangle 419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54" name="Rectangle 420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55" name="Rectangle 421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56" name="Rectangle 422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57" name="Rectangle 423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58" name="Rectangle 424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59" name="Rectangle 425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60" name="Rectangle 426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61" name="Rectangle 427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62" name="Rectangle 428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63" name="Rectangle 429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64" name="Rectangle 430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965" name="Rectangle 431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6966" name="Group 432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67028" name="Rectangle 4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29" name="Rectangle 4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30" name="Rectangle 4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31" name="Rectangle 4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32" name="Rectangle 4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33" name="Rectangle 4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34" name="Rectangle 4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35" name="Rectangle 4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36" name="Rectangle 4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967" name="Group 442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67019" name="Rectangle 4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20" name="Rectangle 4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21" name="Rectangle 4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22" name="Rectangle 4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23" name="Rectangle 4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24" name="Rectangle 4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25" name="Rectangle 4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26" name="Rectangle 4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27" name="Rectangle 4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968" name="Group 452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67010" name="Rectangle 4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11" name="Rectangle 4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12" name="Rectangle 4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13" name="Rectangle 4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14" name="Rectangle 4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15" name="Rectangle 4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16" name="Rectangle 4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17" name="Rectangle 4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18" name="Rectangle 4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969" name="Group 462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67001" name="Rectangle 4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02" name="Rectangle 4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03" name="Rectangle 4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04" name="Rectangle 4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05" name="Rectangle 4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06" name="Rectangle 4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07" name="Rectangle 4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08" name="Rectangle 4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09" name="Rectangle 4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970" name="Group 472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66992" name="Rectangle 4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93" name="Rectangle 4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94" name="Rectangle 4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95" name="Rectangle 4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96" name="Rectangle 4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97" name="Rectangle 4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98" name="Rectangle 4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99" name="Rectangle 4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000" name="Rectangle 4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971" name="Group 482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66983" name="Rectangle 4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84" name="Rectangle 4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85" name="Rectangle 4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86" name="Rectangle 4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87" name="Rectangle 4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88" name="Rectangle 4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89" name="Rectangle 4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90" name="Rectangle 4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91" name="Rectangle 4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972" name="Group 492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66974" name="Rectangle 4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75" name="Rectangle 4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76" name="Rectangle 4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77" name="Rectangle 4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78" name="Rectangle 4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79" name="Rectangle 4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80" name="Rectangle 4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81" name="Rectangle 5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82" name="Rectangle 5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6973" name="Rectangle 502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66580" name="Group 503"/>
            <p:cNvGrpSpPr>
              <a:grpSpLocks noChangeAspect="1"/>
            </p:cNvGrpSpPr>
            <p:nvPr/>
          </p:nvGrpSpPr>
          <p:grpSpPr bwMode="auto">
            <a:xfrm>
              <a:off x="1584" y="1882"/>
              <a:ext cx="432" cy="262"/>
              <a:chOff x="3288" y="1296"/>
              <a:chExt cx="1080" cy="648"/>
            </a:xfrm>
          </p:grpSpPr>
          <p:sp>
            <p:nvSpPr>
              <p:cNvPr id="66819" name="Rectangle 504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20" name="Rectangle 505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21" name="Rectangle 506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22" name="Rectangle 507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23" name="Rectangle 508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24" name="Rectangle 509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25" name="Rectangle 510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26" name="Rectangle 511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27" name="Rectangle 512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28" name="Rectangle 513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29" name="Rectangle 514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30" name="Rectangle 515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31" name="Rectangle 516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32" name="Rectangle 517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6833" name="Group 518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66928" name="Rectangle 5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29" name="Rectangle 5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30" name="Rectangle 5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31" name="Rectangle 5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32" name="Rectangle 5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33" name="Rectangle 5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34" name="Rectangle 5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35" name="Rectangle 5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36" name="Rectangle 5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834" name="Group 528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66919" name="Rectangle 5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20" name="Rectangle 5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21" name="Rectangle 5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22" name="Rectangle 5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23" name="Rectangle 5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24" name="Rectangle 5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25" name="Rectangle 5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26" name="Rectangle 5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27" name="Rectangle 5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6835" name="Rectangle 538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36" name="Rectangle 539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37" name="Rectangle 540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38" name="Rectangle 541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39" name="Rectangle 542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40" name="Rectangle 543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41" name="Rectangle 544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42" name="Rectangle 545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43" name="Rectangle 546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44" name="Rectangle 547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45" name="Rectangle 548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46" name="Rectangle 549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847" name="Rectangle 550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6848" name="Group 551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66910" name="Rectangle 5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11" name="Rectangle 5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12" name="Rectangle 5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13" name="Rectangle 5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14" name="Rectangle 5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15" name="Rectangle 5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16" name="Rectangle 5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17" name="Rectangle 5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18" name="Rectangle 5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849" name="Group 561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66901" name="Rectangle 5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02" name="Rectangle 5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03" name="Rectangle 5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04" name="Rectangle 5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05" name="Rectangle 5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06" name="Rectangle 5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07" name="Rectangle 5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08" name="Rectangle 5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09" name="Rectangle 5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850" name="Group 571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66892" name="Rectangle 5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93" name="Rectangle 5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94" name="Rectangle 5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95" name="Rectangle 5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96" name="Rectangle 5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97" name="Rectangle 5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98" name="Rectangle 5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99" name="Rectangle 5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900" name="Rectangle 5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851" name="Group 581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66883" name="Rectangle 5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84" name="Rectangle 5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85" name="Rectangle 5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86" name="Rectangle 5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87" name="Rectangle 5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88" name="Rectangle 5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89" name="Rectangle 5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90" name="Rectangle 5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91" name="Rectangle 5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852" name="Group 591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66874" name="Rectangle 5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75" name="Rectangle 5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76" name="Rectangle 5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77" name="Rectangle 5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78" name="Rectangle 5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79" name="Rectangle 5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80" name="Rectangle 5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81" name="Rectangle 5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82" name="Rectangle 6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853" name="Group 601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66865" name="Rectangle 6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66" name="Rectangle 6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67" name="Rectangle 6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68" name="Rectangle 6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69" name="Rectangle 6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70" name="Rectangle 6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71" name="Rectangle 6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72" name="Rectangle 6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73" name="Rectangle 6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854" name="Group 611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66856" name="Rectangle 6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57" name="Rectangle 6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58" name="Rectangle 6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59" name="Rectangle 6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60" name="Rectangle 6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61" name="Rectangle 6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62" name="Rectangle 6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63" name="Rectangle 6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64" name="Rectangle 6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6855" name="Rectangle 621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66581" name="Group 622"/>
            <p:cNvGrpSpPr>
              <a:grpSpLocks noChangeAspect="1"/>
            </p:cNvGrpSpPr>
            <p:nvPr/>
          </p:nvGrpSpPr>
          <p:grpSpPr bwMode="auto">
            <a:xfrm>
              <a:off x="1320" y="1277"/>
              <a:ext cx="432" cy="262"/>
              <a:chOff x="3288" y="1296"/>
              <a:chExt cx="1080" cy="648"/>
            </a:xfrm>
          </p:grpSpPr>
          <p:sp>
            <p:nvSpPr>
              <p:cNvPr id="66701" name="Rectangle 623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02" name="Rectangle 624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03" name="Rectangle 625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04" name="Rectangle 626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05" name="Rectangle 627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06" name="Rectangle 628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07" name="Rectangle 629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08" name="Rectangle 630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09" name="Rectangle 631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10" name="Rectangle 632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11" name="Rectangle 633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12" name="Rectangle 634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13" name="Rectangle 635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14" name="Rectangle 636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6715" name="Group 637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66810" name="Rectangle 6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11" name="Rectangle 6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12" name="Rectangle 6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13" name="Rectangle 6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14" name="Rectangle 6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15" name="Rectangle 6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16" name="Rectangle 6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17" name="Rectangle 6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18" name="Rectangle 6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716" name="Group 647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66801" name="Rectangle 6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02" name="Rectangle 6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03" name="Rectangle 6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04" name="Rectangle 6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05" name="Rectangle 6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06" name="Rectangle 6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07" name="Rectangle 6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08" name="Rectangle 6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09" name="Rectangle 6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6717" name="Rectangle 657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18" name="Rectangle 658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19" name="Rectangle 659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20" name="Rectangle 660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21" name="Rectangle 661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22" name="Rectangle 662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23" name="Rectangle 663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24" name="Rectangle 664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25" name="Rectangle 665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26" name="Rectangle 666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27" name="Rectangle 667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28" name="Rectangle 668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29" name="Rectangle 669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6730" name="Group 670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66792" name="Rectangle 6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93" name="Rectangle 6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94" name="Rectangle 6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95" name="Rectangle 6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96" name="Rectangle 6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97" name="Rectangle 6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98" name="Rectangle 6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99" name="Rectangle 6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800" name="Rectangle 6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731" name="Group 680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66783" name="Rectangle 6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84" name="Rectangle 6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85" name="Rectangle 6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86" name="Rectangle 6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87" name="Rectangle 6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88" name="Rectangle 6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89" name="Rectangle 6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90" name="Rectangle 6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91" name="Rectangle 6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732" name="Group 690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66774" name="Rectangle 6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75" name="Rectangle 6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76" name="Rectangle 6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77" name="Rectangle 6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78" name="Rectangle 6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79" name="Rectangle 6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80" name="Rectangle 6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81" name="Rectangle 6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82" name="Rectangle 6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733" name="Group 700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66765" name="Rectangle 7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66" name="Rectangle 7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67" name="Rectangle 7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68" name="Rectangle 7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69" name="Rectangle 7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70" name="Rectangle 7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71" name="Rectangle 7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72" name="Rectangle 7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73" name="Rectangle 7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734" name="Group 710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66756" name="Rectangle 7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57" name="Rectangle 7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58" name="Rectangle 7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59" name="Rectangle 7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60" name="Rectangle 7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61" name="Rectangle 7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62" name="Rectangle 7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63" name="Rectangle 7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64" name="Rectangle 7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735" name="Group 720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66747" name="Rectangle 7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48" name="Rectangle 7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49" name="Rectangle 7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50" name="Rectangle 7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51" name="Rectangle 7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52" name="Rectangle 7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53" name="Rectangle 7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54" name="Rectangle 7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55" name="Rectangle 7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736" name="Group 730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66738" name="Rectangle 7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39" name="Rectangle 7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40" name="Rectangle 7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41" name="Rectangle 7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42" name="Rectangle 7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43" name="Rectangle 7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44" name="Rectangle 7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45" name="Rectangle 7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46" name="Rectangle 7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6737" name="Rectangle 740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66582" name="Group 741"/>
            <p:cNvGrpSpPr>
              <a:grpSpLocks noChangeAspect="1"/>
            </p:cNvGrpSpPr>
            <p:nvPr/>
          </p:nvGrpSpPr>
          <p:grpSpPr bwMode="auto">
            <a:xfrm>
              <a:off x="412" y="1067"/>
              <a:ext cx="432" cy="262"/>
              <a:chOff x="3288" y="1296"/>
              <a:chExt cx="1080" cy="648"/>
            </a:xfrm>
          </p:grpSpPr>
          <p:sp>
            <p:nvSpPr>
              <p:cNvPr id="66583" name="Rectangle 742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84" name="Rectangle 743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85" name="Rectangle 744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86" name="Rectangle 745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87" name="Rectangle 746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88" name="Rectangle 747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89" name="Rectangle 748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90" name="Rectangle 749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91" name="Rectangle 750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92" name="Rectangle 75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93" name="Rectangle 752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94" name="Rectangle 753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95" name="Rectangle 754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96" name="Rectangle 755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6597" name="Group 756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66692" name="Rectangle 7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93" name="Rectangle 7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94" name="Rectangle 7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95" name="Rectangle 7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96" name="Rectangle 7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97" name="Rectangle 7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98" name="Rectangle 7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99" name="Rectangle 7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700" name="Rectangle 7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598" name="Group 766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66683" name="Rectangle 7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84" name="Rectangle 7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85" name="Rectangle 7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86" name="Rectangle 7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87" name="Rectangle 7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88" name="Rectangle 7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89" name="Rectangle 7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90" name="Rectangle 7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91" name="Rectangle 7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6599" name="Rectangle 776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600" name="Rectangle 777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601" name="Rectangle 778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602" name="Rectangle 77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603" name="Rectangle 780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604" name="Rectangle 781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605" name="Rectangle 782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606" name="Rectangle 783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607" name="Rectangle 784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608" name="Rectangle 785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609" name="Rectangle 786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610" name="Rectangle 787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611" name="Rectangle 788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6612" name="Group 789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66674" name="Rectangle 7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75" name="Rectangle 7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76" name="Rectangle 7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77" name="Rectangle 7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78" name="Rectangle 7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79" name="Rectangle 7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80" name="Rectangle 7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81" name="Rectangle 7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82" name="Rectangle 7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613" name="Group 799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66665" name="Rectangle 8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66" name="Rectangle 8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67" name="Rectangle 8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68" name="Rectangle 8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69" name="Rectangle 8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70" name="Rectangle 8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71" name="Rectangle 8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72" name="Rectangle 8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73" name="Rectangle 8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614" name="Group 809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66656" name="Rectangle 8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57" name="Rectangle 8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58" name="Rectangle 8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59" name="Rectangle 8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60" name="Rectangle 8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61" name="Rectangle 8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62" name="Rectangle 8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63" name="Rectangle 8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64" name="Rectangle 8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615" name="Group 819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66647" name="Rectangle 8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48" name="Rectangle 8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49" name="Rectangle 8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50" name="Rectangle 8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51" name="Rectangle 8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52" name="Rectangle 8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53" name="Rectangle 8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54" name="Rectangle 8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55" name="Rectangle 8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616" name="Group 829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66638" name="Rectangle 8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39" name="Rectangle 8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40" name="Rectangle 8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41" name="Rectangle 8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42" name="Rectangle 8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43" name="Rectangle 8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44" name="Rectangle 8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45" name="Rectangle 8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46" name="Rectangle 8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617" name="Group 839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66629" name="Rectangle 8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30" name="Rectangle 8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31" name="Rectangle 8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32" name="Rectangle 8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33" name="Rectangle 8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34" name="Rectangle 8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35" name="Rectangle 8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36" name="Rectangle 8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37" name="Rectangle 8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618" name="Group 849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66620" name="Rectangle 8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21" name="Rectangle 8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22" name="Rectangle 8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23" name="Rectangle 8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24" name="Rectangle 8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25" name="Rectangle 8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26" name="Rectangle 8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27" name="Rectangle 8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628" name="Rectangle 8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6619" name="Rectangle 859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6566" name="Text Box 860"/>
          <p:cNvSpPr txBox="1">
            <a:spLocks noChangeArrowheads="1"/>
          </p:cNvSpPr>
          <p:nvPr/>
        </p:nvSpPr>
        <p:spPr bwMode="auto">
          <a:xfrm>
            <a:off x="8001000" y="3290888"/>
            <a:ext cx="1504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b="1">
                <a:latin typeface="Trebuchet MS" panose="020B0603020202020204" pitchFamily="34" charset="0"/>
              </a:rPr>
              <a:t>Input image</a:t>
            </a:r>
            <a:r>
              <a:rPr lang="en-US" altLang="en-US" sz="1600"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66567" name="AutoShape 861"/>
          <p:cNvSpPr>
            <a:spLocks noChangeArrowheads="1"/>
          </p:cNvSpPr>
          <p:nvPr/>
        </p:nvSpPr>
        <p:spPr bwMode="auto">
          <a:xfrm flipH="1">
            <a:off x="5562601" y="2209800"/>
            <a:ext cx="1571625" cy="381000"/>
          </a:xfrm>
          <a:custGeom>
            <a:avLst/>
            <a:gdLst>
              <a:gd name="T0" fmla="*/ 1178719 w 21600"/>
              <a:gd name="T1" fmla="*/ 0 h 21600"/>
              <a:gd name="T2" fmla="*/ 0 w 21600"/>
              <a:gd name="T3" fmla="*/ 190500 h 21600"/>
              <a:gd name="T4" fmla="*/ 1178719 w 21600"/>
              <a:gd name="T5" fmla="*/ 381000 h 21600"/>
              <a:gd name="T6" fmla="*/ 1571625 w 21600"/>
              <a:gd name="T7" fmla="*/ 1905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11B119"/>
          </a:solidFill>
          <a:ln w="9525">
            <a:solidFill>
              <a:srgbClr val="11B119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6568" name="Text Box 862"/>
          <p:cNvSpPr txBox="1">
            <a:spLocks noChangeArrowheads="1"/>
          </p:cNvSpPr>
          <p:nvPr/>
        </p:nvSpPr>
        <p:spPr bwMode="auto">
          <a:xfrm>
            <a:off x="5653088" y="1704976"/>
            <a:ext cx="166211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600" b="1">
                <a:latin typeface="Trebuchet MS" panose="020B0603020202020204" pitchFamily="34" charset="0"/>
              </a:rPr>
              <a:t>non-parametric</a:t>
            </a:r>
          </a:p>
          <a:p>
            <a:pPr algn="ctr"/>
            <a:r>
              <a:rPr lang="en-US" altLang="en-US" sz="1600" b="1">
                <a:latin typeface="Trebuchet MS" panose="020B0603020202020204" pitchFamily="34" charset="0"/>
              </a:rPr>
              <a:t>sampling</a:t>
            </a:r>
          </a:p>
        </p:txBody>
      </p:sp>
      <p:grpSp>
        <p:nvGrpSpPr>
          <p:cNvPr id="1188088" name="Group 863"/>
          <p:cNvGrpSpPr>
            <a:grpSpLocks/>
          </p:cNvGrpSpPr>
          <p:nvPr/>
        </p:nvGrpSpPr>
        <p:grpSpPr bwMode="auto">
          <a:xfrm>
            <a:off x="1828800" y="1600201"/>
            <a:ext cx="8686800" cy="5038725"/>
            <a:chOff x="192" y="1002"/>
            <a:chExt cx="5472" cy="3174"/>
          </a:xfrm>
        </p:grpSpPr>
        <p:sp>
          <p:nvSpPr>
            <p:cNvPr id="66570" name="Rectangle 864"/>
            <p:cNvSpPr>
              <a:spLocks noChangeAspect="1" noChangeArrowheads="1"/>
            </p:cNvSpPr>
            <p:nvPr/>
          </p:nvSpPr>
          <p:spPr bwMode="auto">
            <a:xfrm flipV="1">
              <a:off x="960" y="1356"/>
              <a:ext cx="648" cy="648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571" name="Rectangle 865"/>
            <p:cNvSpPr>
              <a:spLocks noChangeAspect="1" noChangeArrowheads="1"/>
            </p:cNvSpPr>
            <p:nvPr/>
          </p:nvSpPr>
          <p:spPr bwMode="auto">
            <a:xfrm flipV="1">
              <a:off x="4104" y="1614"/>
              <a:ext cx="252" cy="252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572" name="Rectangle 866"/>
            <p:cNvSpPr>
              <a:spLocks noChangeAspect="1" noChangeArrowheads="1"/>
            </p:cNvSpPr>
            <p:nvPr/>
          </p:nvSpPr>
          <p:spPr bwMode="auto">
            <a:xfrm flipV="1">
              <a:off x="3813" y="1002"/>
              <a:ext cx="252" cy="252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573" name="Rectangle 867"/>
            <p:cNvSpPr>
              <a:spLocks noChangeAspect="1" noChangeArrowheads="1"/>
            </p:cNvSpPr>
            <p:nvPr/>
          </p:nvSpPr>
          <p:spPr bwMode="auto">
            <a:xfrm flipV="1">
              <a:off x="4722" y="1212"/>
              <a:ext cx="252" cy="252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574" name="Rectangle 868"/>
            <p:cNvSpPr>
              <a:spLocks noChangeAspect="1" noChangeArrowheads="1"/>
            </p:cNvSpPr>
            <p:nvPr/>
          </p:nvSpPr>
          <p:spPr bwMode="auto">
            <a:xfrm flipV="1">
              <a:off x="4986" y="1815"/>
              <a:ext cx="252" cy="252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188709" name="Rectangle 869"/>
            <p:cNvSpPr>
              <a:spLocks noChangeArrowheads="1"/>
            </p:cNvSpPr>
            <p:nvPr/>
          </p:nvSpPr>
          <p:spPr bwMode="auto">
            <a:xfrm>
              <a:off x="950" y="1699"/>
              <a:ext cx="245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2700" b="1">
                  <a:effectLst>
                    <a:outerShdw blurRad="38100" dist="38100" dir="2700000" algn="tl">
                      <a:srgbClr val="4D4D4D"/>
                    </a:outerShdw>
                  </a:effectLst>
                  <a:latin typeface="Trebuchet MS" pitchFamily="34" charset="0"/>
                </a:rPr>
                <a:t>B</a:t>
              </a:r>
              <a:endParaRPr lang="en-US" sz="2700" b="1">
                <a:effectLst>
                  <a:outerShdw blurRad="38100" dist="38100" dir="2700000" algn="tl">
                    <a:srgbClr val="4D4D4D"/>
                  </a:outerShdw>
                </a:effectLst>
                <a:latin typeface="Trebuchet MS" pitchFamily="34" charset="0"/>
              </a:endParaRPr>
            </a:p>
          </p:txBody>
        </p:sp>
        <p:sp>
          <p:nvSpPr>
            <p:cNvPr id="1188710" name="Rectangle 870"/>
            <p:cNvSpPr>
              <a:spLocks noChangeArrowheads="1"/>
            </p:cNvSpPr>
            <p:nvPr/>
          </p:nvSpPr>
          <p:spPr bwMode="auto">
            <a:xfrm>
              <a:off x="192" y="2832"/>
              <a:ext cx="5472" cy="1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>
                <a:spcBef>
                  <a:spcPts val="700"/>
                </a:spcBef>
                <a:buClr>
                  <a:schemeClr val="tx2"/>
                </a:buClr>
                <a:buSzPct val="120000"/>
                <a:defRPr/>
              </a:pPr>
              <a:r>
                <a:rPr lang="en-GB" sz="2700" b="1" u="sng">
                  <a:effectLst>
                    <a:outerShdw blurRad="38100" dist="38100" dir="2700000" algn="tl">
                      <a:srgbClr val="4D4D4D"/>
                    </a:outerShdw>
                  </a:effectLst>
                  <a:latin typeface="Trebuchet MS" pitchFamily="34" charset="0"/>
                </a:rPr>
                <a:t>Idea:</a:t>
              </a:r>
              <a:r>
                <a:rPr lang="en-GB" sz="2700" b="1">
                  <a:effectLst>
                    <a:outerShdw blurRad="38100" dist="38100" dir="2700000" algn="tl">
                      <a:srgbClr val="4D4D4D"/>
                    </a:outerShdw>
                  </a:effectLst>
                  <a:latin typeface="Trebuchet MS" pitchFamily="34" charset="0"/>
                </a:rPr>
                <a:t> unit of synthesis = block</a:t>
              </a:r>
            </a:p>
            <a:p>
              <a:pPr marL="742950" lvl="1" indent="-285750">
                <a:lnSpc>
                  <a:spcPct val="110000"/>
                </a:lnSpc>
                <a:spcBef>
                  <a:spcPts val="7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Tx/>
                <a:buChar char="•"/>
                <a:defRPr/>
              </a:pPr>
              <a:r>
                <a:rPr lang="en-GB" sz="2200">
                  <a:latin typeface="Trebuchet MS" pitchFamily="34" charset="0"/>
                </a:rPr>
                <a:t>Exactly the same but now we want P(</a:t>
              </a:r>
              <a:r>
                <a:rPr lang="en-GB" sz="2200" b="1">
                  <a:latin typeface="Trebuchet MS" pitchFamily="34" charset="0"/>
                </a:rPr>
                <a:t>B</a:t>
              </a:r>
              <a:r>
                <a:rPr lang="en-GB" sz="2200">
                  <a:latin typeface="Trebuchet MS" pitchFamily="34" charset="0"/>
                </a:rPr>
                <a:t>|N(</a:t>
              </a:r>
              <a:r>
                <a:rPr lang="en-GB" sz="2200" b="1">
                  <a:latin typeface="Trebuchet MS" pitchFamily="34" charset="0"/>
                </a:rPr>
                <a:t>B</a:t>
              </a:r>
              <a:r>
                <a:rPr lang="en-GB" sz="2200">
                  <a:latin typeface="Trebuchet MS" pitchFamily="34" charset="0"/>
                </a:rPr>
                <a:t>))</a:t>
              </a:r>
            </a:p>
            <a:p>
              <a:pPr marL="742950" lvl="1" indent="-285750">
                <a:lnSpc>
                  <a:spcPct val="110000"/>
                </a:lnSpc>
                <a:spcBef>
                  <a:spcPts val="7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Tx/>
                <a:buChar char="•"/>
                <a:defRPr/>
              </a:pPr>
              <a:r>
                <a:rPr lang="en-GB" sz="2200">
                  <a:latin typeface="Trebuchet MS" pitchFamily="34" charset="0"/>
                </a:rPr>
                <a:t>Much faster: synthesize all pixels in a block at once</a:t>
              </a:r>
            </a:p>
            <a:p>
              <a:pPr marL="742950" lvl="1" indent="-285750">
                <a:lnSpc>
                  <a:spcPct val="110000"/>
                </a:lnSpc>
                <a:spcBef>
                  <a:spcPts val="7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Tx/>
                <a:buChar char="•"/>
                <a:defRPr/>
              </a:pPr>
              <a:r>
                <a:rPr lang="en-GB" sz="2200">
                  <a:latin typeface="Trebuchet MS" pitchFamily="34" charset="0"/>
                </a:rPr>
                <a:t>Not the same as multi-scale!</a:t>
              </a:r>
            </a:p>
          </p:txBody>
        </p:sp>
        <p:sp>
          <p:nvSpPr>
            <p:cNvPr id="66577" name="Text Box 871"/>
            <p:cNvSpPr txBox="1">
              <a:spLocks noChangeArrowheads="1"/>
            </p:cNvSpPr>
            <p:nvPr/>
          </p:nvSpPr>
          <p:spPr bwMode="auto">
            <a:xfrm>
              <a:off x="563" y="2241"/>
              <a:ext cx="14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>
                  <a:latin typeface="Trebuchet MS" panose="020B0603020202020204" pitchFamily="34" charset="0"/>
                </a:rPr>
                <a:t>Synthesizing a block</a:t>
              </a:r>
              <a:endParaRPr lang="en-US" altLang="en-US" sz="1600"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837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8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bt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274638"/>
            <a:ext cx="1096963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5105401" y="1295401"/>
            <a:ext cx="1770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b="1">
                <a:latin typeface="Trebuchet MS" panose="020B0603020202020204" pitchFamily="34" charset="0"/>
              </a:rPr>
              <a:t>Input texture</a:t>
            </a:r>
          </a:p>
        </p:txBody>
      </p:sp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2362200" y="2208213"/>
            <a:ext cx="4571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b="1">
                <a:latin typeface="Trebuchet MS" panose="020B0603020202020204" pitchFamily="34" charset="0"/>
              </a:rPr>
              <a:t>B1</a:t>
            </a:r>
            <a:endParaRPr lang="en-US" altLang="en-US">
              <a:latin typeface="Trebuchet MS" panose="020B0603020202020204" pitchFamily="34" charset="0"/>
            </a:endParaRPr>
          </a:p>
        </p:txBody>
      </p:sp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3494088" y="2208213"/>
            <a:ext cx="4571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b="1">
                <a:latin typeface="Trebuchet MS" panose="020B0603020202020204" pitchFamily="34" charset="0"/>
              </a:rPr>
              <a:t>B2</a:t>
            </a:r>
            <a:endParaRPr lang="en-US" altLang="en-US">
              <a:latin typeface="Trebuchet MS" panose="020B0603020202020204" pitchFamily="34" charset="0"/>
            </a:endParaRPr>
          </a:p>
        </p:txBody>
      </p:sp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2030414" y="3113089"/>
            <a:ext cx="25352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2000" b="1">
                <a:latin typeface="Trebuchet MS" panose="020B0603020202020204" pitchFamily="34" charset="0"/>
              </a:rPr>
              <a:t>Random placement </a:t>
            </a:r>
          </a:p>
          <a:p>
            <a:pPr algn="ctr"/>
            <a:r>
              <a:rPr lang="en-US" altLang="en-US" sz="2000" b="1">
                <a:latin typeface="Trebuchet MS" panose="020B0603020202020204" pitchFamily="34" charset="0"/>
              </a:rPr>
              <a:t>of blocks </a:t>
            </a:r>
          </a:p>
        </p:txBody>
      </p:sp>
      <p:sp>
        <p:nvSpPr>
          <p:cNvPr id="67591" name="Line 7"/>
          <p:cNvSpPr>
            <a:spLocks noChangeShapeType="1"/>
          </p:cNvSpPr>
          <p:nvPr/>
        </p:nvSpPr>
        <p:spPr bwMode="auto">
          <a:xfrm flipH="1">
            <a:off x="6324600" y="533400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2" name="Text Box 8"/>
          <p:cNvSpPr txBox="1">
            <a:spLocks noChangeArrowheads="1"/>
          </p:cNvSpPr>
          <p:nvPr/>
        </p:nvSpPr>
        <p:spPr bwMode="auto">
          <a:xfrm>
            <a:off x="6781801" y="304801"/>
            <a:ext cx="790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latin typeface="Trebuchet MS" panose="020B0603020202020204" pitchFamily="34" charset="0"/>
              </a:rPr>
              <a:t>block</a:t>
            </a:r>
          </a:p>
        </p:txBody>
      </p:sp>
      <p:pic>
        <p:nvPicPr>
          <p:cNvPr id="67593" name="Picture 9" descr="tile_rand_cu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50" y="3968750"/>
            <a:ext cx="2660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8874" name="Picture 10" descr="tile_ra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968750"/>
            <a:ext cx="2660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5" name="Rectangle 11"/>
          <p:cNvSpPr>
            <a:spLocks noChangeArrowheads="1"/>
          </p:cNvSpPr>
          <p:nvPr/>
        </p:nvSpPr>
        <p:spPr bwMode="auto">
          <a:xfrm>
            <a:off x="5791200" y="533400"/>
            <a:ext cx="4572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4692650" y="1828800"/>
            <a:ext cx="2903538" cy="4800600"/>
            <a:chOff x="1996" y="1152"/>
            <a:chExt cx="1829" cy="3024"/>
          </a:xfrm>
        </p:grpSpPr>
        <p:sp>
          <p:nvSpPr>
            <p:cNvPr id="67610" name="Line 13"/>
            <p:cNvSpPr>
              <a:spLocks noChangeShapeType="1"/>
            </p:cNvSpPr>
            <p:nvPr/>
          </p:nvSpPr>
          <p:spPr bwMode="auto">
            <a:xfrm flipV="1">
              <a:off x="2832" y="11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1" name="Text Box 14"/>
            <p:cNvSpPr txBox="1">
              <a:spLocks noChangeArrowheads="1"/>
            </p:cNvSpPr>
            <p:nvPr/>
          </p:nvSpPr>
          <p:spPr bwMode="auto">
            <a:xfrm>
              <a:off x="2304" y="1391"/>
              <a:ext cx="28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>
                  <a:latin typeface="Trebuchet MS" panose="020B0603020202020204" pitchFamily="34" charset="0"/>
                </a:rPr>
                <a:t>B1</a:t>
              </a:r>
              <a:endParaRPr lang="en-US" altLang="en-US">
                <a:latin typeface="Trebuchet MS" panose="020B0603020202020204" pitchFamily="34" charset="0"/>
              </a:endParaRPr>
            </a:p>
          </p:txBody>
        </p:sp>
        <p:sp>
          <p:nvSpPr>
            <p:cNvPr id="67612" name="Text Box 15"/>
            <p:cNvSpPr txBox="1">
              <a:spLocks noChangeArrowheads="1"/>
            </p:cNvSpPr>
            <p:nvPr/>
          </p:nvSpPr>
          <p:spPr bwMode="auto">
            <a:xfrm>
              <a:off x="3024" y="1392"/>
              <a:ext cx="28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>
                  <a:latin typeface="Trebuchet MS" panose="020B0603020202020204" pitchFamily="34" charset="0"/>
                </a:rPr>
                <a:t>B2</a:t>
              </a:r>
              <a:endParaRPr lang="en-US" altLang="en-US">
                <a:latin typeface="Trebuchet MS" panose="020B0603020202020204" pitchFamily="34" charset="0"/>
              </a:endParaRPr>
            </a:p>
          </p:txBody>
        </p:sp>
        <p:sp>
          <p:nvSpPr>
            <p:cNvPr id="67613" name="Text Box 16"/>
            <p:cNvSpPr txBox="1">
              <a:spLocks noChangeArrowheads="1"/>
            </p:cNvSpPr>
            <p:nvPr/>
          </p:nvSpPr>
          <p:spPr bwMode="auto">
            <a:xfrm>
              <a:off x="1996" y="1960"/>
              <a:ext cx="1829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000" b="1">
                  <a:latin typeface="Trebuchet MS" panose="020B0603020202020204" pitchFamily="34" charset="0"/>
                </a:rPr>
                <a:t>Neighboring blocks</a:t>
              </a:r>
            </a:p>
            <a:p>
              <a:pPr algn="ctr"/>
              <a:r>
                <a:rPr lang="en-US" altLang="en-US" sz="2000" b="1">
                  <a:latin typeface="Trebuchet MS" panose="020B0603020202020204" pitchFamily="34" charset="0"/>
                </a:rPr>
                <a:t>constrained by overlap</a:t>
              </a:r>
            </a:p>
          </p:txBody>
        </p:sp>
        <p:pic>
          <p:nvPicPr>
            <p:cNvPr id="67614" name="Picture 17" descr="tile_match_cu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2500"/>
              <a:ext cx="1676" cy="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615" name="Rectangle 18" descr="5%"/>
            <p:cNvSpPr>
              <a:spLocks noChangeAspect="1" noChangeArrowheads="1"/>
            </p:cNvSpPr>
            <p:nvPr/>
          </p:nvSpPr>
          <p:spPr bwMode="auto">
            <a:xfrm>
              <a:off x="2256" y="1152"/>
              <a:ext cx="720" cy="720"/>
            </a:xfrm>
            <a:prstGeom prst="rect">
              <a:avLst/>
            </a:prstGeom>
            <a:noFill/>
            <a:ln w="28575">
              <a:solidFill>
                <a:srgbClr val="504A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7616" name="Rectangle 19"/>
            <p:cNvSpPr>
              <a:spLocks noChangeAspect="1" noChangeArrowheads="1"/>
            </p:cNvSpPr>
            <p:nvPr/>
          </p:nvSpPr>
          <p:spPr bwMode="auto">
            <a:xfrm>
              <a:off x="2688" y="1152"/>
              <a:ext cx="720" cy="7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67597" name="Rectangle 20"/>
          <p:cNvSpPr>
            <a:spLocks noChangeAspect="1" noChangeArrowheads="1"/>
          </p:cNvSpPr>
          <p:nvPr/>
        </p:nvSpPr>
        <p:spPr bwMode="auto">
          <a:xfrm>
            <a:off x="3200400" y="1828800"/>
            <a:ext cx="1143000" cy="1143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7696200" y="1828800"/>
            <a:ext cx="2660650" cy="4794250"/>
            <a:chOff x="3888" y="1152"/>
            <a:chExt cx="1676" cy="3020"/>
          </a:xfrm>
        </p:grpSpPr>
        <p:sp>
          <p:nvSpPr>
            <p:cNvPr id="67602" name="Freeform 22"/>
            <p:cNvSpPr>
              <a:spLocks/>
            </p:cNvSpPr>
            <p:nvPr/>
          </p:nvSpPr>
          <p:spPr bwMode="auto">
            <a:xfrm>
              <a:off x="4648" y="1152"/>
              <a:ext cx="104" cy="720"/>
            </a:xfrm>
            <a:custGeom>
              <a:avLst/>
              <a:gdLst>
                <a:gd name="T0" fmla="*/ 56 w 104"/>
                <a:gd name="T1" fmla="*/ 0 h 720"/>
                <a:gd name="T2" fmla="*/ 8 w 104"/>
                <a:gd name="T3" fmla="*/ 192 h 720"/>
                <a:gd name="T4" fmla="*/ 104 w 104"/>
                <a:gd name="T5" fmla="*/ 432 h 720"/>
                <a:gd name="T6" fmla="*/ 8 w 104"/>
                <a:gd name="T7" fmla="*/ 624 h 720"/>
                <a:gd name="T8" fmla="*/ 56 w 104"/>
                <a:gd name="T9" fmla="*/ 720 h 7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720"/>
                <a:gd name="T17" fmla="*/ 104 w 104"/>
                <a:gd name="T18" fmla="*/ 720 h 7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720">
                  <a:moveTo>
                    <a:pt x="56" y="0"/>
                  </a:moveTo>
                  <a:cubicBezTo>
                    <a:pt x="28" y="60"/>
                    <a:pt x="0" y="120"/>
                    <a:pt x="8" y="192"/>
                  </a:cubicBezTo>
                  <a:cubicBezTo>
                    <a:pt x="16" y="264"/>
                    <a:pt x="104" y="360"/>
                    <a:pt x="104" y="432"/>
                  </a:cubicBezTo>
                  <a:cubicBezTo>
                    <a:pt x="104" y="504"/>
                    <a:pt x="16" y="576"/>
                    <a:pt x="8" y="624"/>
                  </a:cubicBezTo>
                  <a:cubicBezTo>
                    <a:pt x="0" y="672"/>
                    <a:pt x="48" y="704"/>
                    <a:pt x="56" y="7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7603" name="Text Box 23"/>
            <p:cNvSpPr txBox="1">
              <a:spLocks noChangeArrowheads="1"/>
            </p:cNvSpPr>
            <p:nvPr/>
          </p:nvSpPr>
          <p:spPr bwMode="auto">
            <a:xfrm>
              <a:off x="4172" y="1391"/>
              <a:ext cx="28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>
                  <a:latin typeface="Trebuchet MS" panose="020B0603020202020204" pitchFamily="34" charset="0"/>
                </a:rPr>
                <a:t>B1</a:t>
              </a:r>
              <a:endParaRPr lang="en-US" altLang="en-US">
                <a:latin typeface="Trebuchet MS" panose="020B0603020202020204" pitchFamily="34" charset="0"/>
              </a:endParaRPr>
            </a:p>
          </p:txBody>
        </p:sp>
        <p:sp>
          <p:nvSpPr>
            <p:cNvPr id="67604" name="Text Box 24"/>
            <p:cNvSpPr txBox="1">
              <a:spLocks noChangeArrowheads="1"/>
            </p:cNvSpPr>
            <p:nvPr/>
          </p:nvSpPr>
          <p:spPr bwMode="auto">
            <a:xfrm>
              <a:off x="4892" y="1391"/>
              <a:ext cx="28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>
                  <a:latin typeface="Trebuchet MS" panose="020B0603020202020204" pitchFamily="34" charset="0"/>
                </a:rPr>
                <a:t>B2</a:t>
              </a:r>
              <a:endParaRPr lang="en-US" altLang="en-US">
                <a:latin typeface="Trebuchet MS" panose="020B0603020202020204" pitchFamily="34" charset="0"/>
              </a:endParaRPr>
            </a:p>
          </p:txBody>
        </p:sp>
        <p:sp>
          <p:nvSpPr>
            <p:cNvPr id="67605" name="Text Box 25"/>
            <p:cNvSpPr txBox="1">
              <a:spLocks noChangeArrowheads="1"/>
            </p:cNvSpPr>
            <p:nvPr/>
          </p:nvSpPr>
          <p:spPr bwMode="auto">
            <a:xfrm>
              <a:off x="4262" y="1946"/>
              <a:ext cx="1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7606" name="Text Box 26"/>
            <p:cNvSpPr txBox="1">
              <a:spLocks noChangeArrowheads="1"/>
            </p:cNvSpPr>
            <p:nvPr/>
          </p:nvSpPr>
          <p:spPr bwMode="auto">
            <a:xfrm>
              <a:off x="4144" y="1960"/>
              <a:ext cx="113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000" b="1">
                  <a:latin typeface="Trebuchet MS" panose="020B0603020202020204" pitchFamily="34" charset="0"/>
                </a:rPr>
                <a:t>Minimal error</a:t>
              </a:r>
            </a:p>
            <a:p>
              <a:pPr algn="ctr"/>
              <a:r>
                <a:rPr lang="en-US" altLang="en-US" sz="2000" b="1">
                  <a:latin typeface="Trebuchet MS" panose="020B0603020202020204" pitchFamily="34" charset="0"/>
                </a:rPr>
                <a:t>boundary cut</a:t>
              </a:r>
            </a:p>
          </p:txBody>
        </p:sp>
        <p:pic>
          <p:nvPicPr>
            <p:cNvPr id="67607" name="Picture 27" descr="tile_DP_cut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2496"/>
              <a:ext cx="1676" cy="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608" name="Rectangle 28" descr="5%"/>
            <p:cNvSpPr>
              <a:spLocks noChangeAspect="1" noChangeArrowheads="1"/>
            </p:cNvSpPr>
            <p:nvPr/>
          </p:nvSpPr>
          <p:spPr bwMode="auto">
            <a:xfrm>
              <a:off x="4128" y="1152"/>
              <a:ext cx="720" cy="720"/>
            </a:xfrm>
            <a:prstGeom prst="rect">
              <a:avLst/>
            </a:prstGeom>
            <a:noFill/>
            <a:ln w="28575">
              <a:solidFill>
                <a:srgbClr val="504A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7609" name="Rectangle 29"/>
            <p:cNvSpPr>
              <a:spLocks noChangeAspect="1" noChangeArrowheads="1"/>
            </p:cNvSpPr>
            <p:nvPr/>
          </p:nvSpPr>
          <p:spPr bwMode="auto">
            <a:xfrm>
              <a:off x="4560" y="1152"/>
              <a:ext cx="720" cy="7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67599" name="Rectangle 30" descr="5%"/>
          <p:cNvSpPr>
            <a:spLocks noChangeAspect="1" noChangeArrowheads="1"/>
          </p:cNvSpPr>
          <p:nvPr/>
        </p:nvSpPr>
        <p:spPr bwMode="auto">
          <a:xfrm>
            <a:off x="2032000" y="1828800"/>
            <a:ext cx="1143000" cy="1143000"/>
          </a:xfrm>
          <a:prstGeom prst="rect">
            <a:avLst/>
          </a:prstGeom>
          <a:noFill/>
          <a:ln w="28575">
            <a:solidFill>
              <a:srgbClr val="504A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1188895" name="Picture 31" descr="tile_match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3962400"/>
            <a:ext cx="2660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8896" name="Picture 32" descr="tile_D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962400"/>
            <a:ext cx="2660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16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88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88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88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886576" y="4343401"/>
            <a:ext cx="3248025" cy="2198688"/>
            <a:chOff x="3378" y="2736"/>
            <a:chExt cx="2046" cy="1385"/>
          </a:xfrm>
        </p:grpSpPr>
        <p:pic>
          <p:nvPicPr>
            <p:cNvPr id="68639" name="Picture 3" descr="left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8" y="2736"/>
              <a:ext cx="1056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40" name="Picture 4" descr="right2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736"/>
              <a:ext cx="1056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41" name="Text Box 5"/>
            <p:cNvSpPr txBox="1">
              <a:spLocks noChangeArrowheads="1"/>
            </p:cNvSpPr>
            <p:nvPr/>
          </p:nvSpPr>
          <p:spPr bwMode="auto">
            <a:xfrm>
              <a:off x="3381" y="3888"/>
              <a:ext cx="1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>
                  <a:latin typeface="Trebuchet MS" panose="020B0603020202020204" pitchFamily="34" charset="0"/>
                </a:rPr>
                <a:t>min. error boundary</a:t>
              </a:r>
            </a:p>
          </p:txBody>
        </p:sp>
      </p:grpSp>
      <p:pic>
        <p:nvPicPr>
          <p:cNvPr id="68611" name="Picture 6" descr="righ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828800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7" descr="lef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28800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Minimal error boundary</a:t>
            </a:r>
          </a:p>
        </p:txBody>
      </p:sp>
      <p:pic>
        <p:nvPicPr>
          <p:cNvPr id="68614" name="Picture 9" descr="result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1828800"/>
            <a:ext cx="294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8305800" y="4343401"/>
            <a:ext cx="1828800" cy="1692275"/>
            <a:chOff x="4272" y="2736"/>
            <a:chExt cx="1152" cy="1066"/>
          </a:xfrm>
        </p:grpSpPr>
        <p:pic>
          <p:nvPicPr>
            <p:cNvPr id="68637" name="Picture 11" descr="right2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" y="2736"/>
              <a:ext cx="1056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38" name="Rectangle 12"/>
            <p:cNvSpPr>
              <a:spLocks noChangeArrowheads="1"/>
            </p:cNvSpPr>
            <p:nvPr/>
          </p:nvSpPr>
          <p:spPr bwMode="auto">
            <a:xfrm>
              <a:off x="5328" y="2736"/>
              <a:ext cx="96" cy="1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886576" y="4343400"/>
            <a:ext cx="3268663" cy="1689100"/>
            <a:chOff x="3378" y="2736"/>
            <a:chExt cx="2059" cy="1064"/>
          </a:xfrm>
        </p:grpSpPr>
        <p:sp>
          <p:nvSpPr>
            <p:cNvPr id="68635" name="Rectangle 14"/>
            <p:cNvSpPr>
              <a:spLocks noChangeArrowheads="1"/>
            </p:cNvSpPr>
            <p:nvPr/>
          </p:nvSpPr>
          <p:spPr bwMode="auto">
            <a:xfrm>
              <a:off x="5184" y="2736"/>
              <a:ext cx="253" cy="1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pic>
          <p:nvPicPr>
            <p:cNvPr id="68636" name="Picture 15" descr="resul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8" y="2736"/>
              <a:ext cx="1856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8617" name="Text Box 16"/>
          <p:cNvSpPr txBox="1">
            <a:spLocks noChangeArrowheads="1"/>
          </p:cNvSpPr>
          <p:nvPr/>
        </p:nvSpPr>
        <p:spPr bwMode="auto">
          <a:xfrm>
            <a:off x="2590800" y="1295400"/>
            <a:ext cx="21948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b="1">
                <a:latin typeface="Trebuchet MS" panose="020B0603020202020204" pitchFamily="34" charset="0"/>
              </a:rPr>
              <a:t>overlapping blocks</a:t>
            </a:r>
          </a:p>
        </p:txBody>
      </p:sp>
      <p:sp>
        <p:nvSpPr>
          <p:cNvPr id="68618" name="Text Box 17"/>
          <p:cNvSpPr txBox="1">
            <a:spLocks noChangeArrowheads="1"/>
          </p:cNvSpPr>
          <p:nvPr/>
        </p:nvSpPr>
        <p:spPr bwMode="auto">
          <a:xfrm>
            <a:off x="6913564" y="1295400"/>
            <a:ext cx="20954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b="1">
                <a:latin typeface="Trebuchet MS" panose="020B0603020202020204" pitchFamily="34" charset="0"/>
              </a:rPr>
              <a:t>vertical boundary</a:t>
            </a:r>
          </a:p>
        </p:txBody>
      </p:sp>
      <p:sp>
        <p:nvSpPr>
          <p:cNvPr id="68619" name="AutoShape 18"/>
          <p:cNvSpPr>
            <a:spLocks noChangeArrowheads="1"/>
          </p:cNvSpPr>
          <p:nvPr/>
        </p:nvSpPr>
        <p:spPr bwMode="auto">
          <a:xfrm>
            <a:off x="6019800" y="2438400"/>
            <a:ext cx="685800" cy="4572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2438400" y="1819276"/>
            <a:ext cx="3429000" cy="4722813"/>
            <a:chOff x="576" y="1146"/>
            <a:chExt cx="2160" cy="2975"/>
          </a:xfrm>
        </p:grpSpPr>
        <p:pic>
          <p:nvPicPr>
            <p:cNvPr id="68622" name="Picture 20" descr="err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" y="2736"/>
              <a:ext cx="256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23" name="Picture 21" descr="lef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0"/>
            <a:stretch>
              <a:fillRect/>
            </a:stretch>
          </p:blipFill>
          <p:spPr bwMode="auto">
            <a:xfrm>
              <a:off x="720" y="2736"/>
              <a:ext cx="264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24" name="Picture 22" descr="righ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37"/>
            <a:stretch>
              <a:fillRect/>
            </a:stretch>
          </p:blipFill>
          <p:spPr bwMode="auto">
            <a:xfrm>
              <a:off x="1440" y="2736"/>
              <a:ext cx="252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9911" name="Rectangle 23"/>
            <p:cNvSpPr>
              <a:spLocks noChangeArrowheads="1"/>
            </p:cNvSpPr>
            <p:nvPr/>
          </p:nvSpPr>
          <p:spPr bwMode="auto">
            <a:xfrm>
              <a:off x="1008" y="2611"/>
              <a:ext cx="418" cy="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7200">
                  <a:effectLst>
                    <a:outerShdw blurRad="38100" dist="38100" dir="2700000" algn="tl">
                      <a:srgbClr val="4D4D4D"/>
                    </a:outerShdw>
                  </a:effectLst>
                  <a:latin typeface="Trebuchet MS" pitchFamily="34" charset="0"/>
                </a:rPr>
                <a:t>_</a:t>
              </a:r>
            </a:p>
          </p:txBody>
        </p:sp>
        <p:sp>
          <p:nvSpPr>
            <p:cNvPr id="1189912" name="Rectangle 24"/>
            <p:cNvSpPr>
              <a:spLocks noChangeArrowheads="1"/>
            </p:cNvSpPr>
            <p:nvPr/>
          </p:nvSpPr>
          <p:spPr bwMode="auto">
            <a:xfrm>
              <a:off x="1968" y="2880"/>
              <a:ext cx="425" cy="6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6600" b="1">
                  <a:effectLst>
                    <a:outerShdw blurRad="38100" dist="38100" dir="2700000" algn="tl">
                      <a:srgbClr val="4D4D4D"/>
                    </a:outerShdw>
                  </a:effectLst>
                  <a:latin typeface="Trebuchet MS" pitchFamily="34" charset="0"/>
                </a:rPr>
                <a:t>=</a:t>
              </a:r>
            </a:p>
          </p:txBody>
        </p:sp>
        <p:sp>
          <p:nvSpPr>
            <p:cNvPr id="1189913" name="Rectangle 25"/>
            <p:cNvSpPr>
              <a:spLocks noChangeArrowheads="1"/>
            </p:cNvSpPr>
            <p:nvPr/>
          </p:nvSpPr>
          <p:spPr bwMode="auto">
            <a:xfrm>
              <a:off x="1824" y="2400"/>
              <a:ext cx="296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4400">
                  <a:effectLst>
                    <a:outerShdw blurRad="38100" dist="38100" dir="2700000" algn="tl">
                      <a:srgbClr val="4D4D4D"/>
                    </a:outerShdw>
                  </a:effectLst>
                </a:rPr>
                <a:t>2</a:t>
              </a:r>
            </a:p>
          </p:txBody>
        </p:sp>
        <p:sp>
          <p:nvSpPr>
            <p:cNvPr id="68628" name="Line 26"/>
            <p:cNvSpPr>
              <a:spLocks noChangeShapeType="1"/>
            </p:cNvSpPr>
            <p:nvPr/>
          </p:nvSpPr>
          <p:spPr bwMode="auto">
            <a:xfrm flipH="1">
              <a:off x="1584" y="2304"/>
              <a:ext cx="192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9" name="AutoShape 27"/>
            <p:cNvSpPr>
              <a:spLocks noChangeArrowheads="1"/>
            </p:cNvSpPr>
            <p:nvPr/>
          </p:nvSpPr>
          <p:spPr bwMode="auto">
            <a:xfrm>
              <a:off x="576" y="2640"/>
              <a:ext cx="1248" cy="1248"/>
            </a:xfrm>
            <a:prstGeom prst="bracketPair">
              <a:avLst>
                <a:gd name="adj" fmla="val 713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8630" name="Line 28"/>
            <p:cNvSpPr>
              <a:spLocks noChangeShapeType="1"/>
            </p:cNvSpPr>
            <p:nvPr/>
          </p:nvSpPr>
          <p:spPr bwMode="auto">
            <a:xfrm flipH="1">
              <a:off x="1056" y="2304"/>
              <a:ext cx="192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1" name="Rectangle 29"/>
            <p:cNvSpPr>
              <a:spLocks noChangeArrowheads="1"/>
            </p:cNvSpPr>
            <p:nvPr/>
          </p:nvSpPr>
          <p:spPr bwMode="auto">
            <a:xfrm>
              <a:off x="1680" y="1146"/>
              <a:ext cx="253" cy="10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8632" name="Rectangle 30"/>
            <p:cNvSpPr>
              <a:spLocks noChangeArrowheads="1"/>
            </p:cNvSpPr>
            <p:nvPr/>
          </p:nvSpPr>
          <p:spPr bwMode="auto">
            <a:xfrm>
              <a:off x="1236" y="1146"/>
              <a:ext cx="253" cy="10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8633" name="Text Box 31"/>
            <p:cNvSpPr txBox="1">
              <a:spLocks noChangeArrowheads="1"/>
            </p:cNvSpPr>
            <p:nvPr/>
          </p:nvSpPr>
          <p:spPr bwMode="auto">
            <a:xfrm>
              <a:off x="944" y="3888"/>
              <a:ext cx="102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>
                  <a:latin typeface="Trebuchet MS" panose="020B0603020202020204" pitchFamily="34" charset="0"/>
                </a:rPr>
                <a:t>overlap error</a:t>
              </a:r>
            </a:p>
          </p:txBody>
        </p:sp>
        <p:sp>
          <p:nvSpPr>
            <p:cNvPr id="68634" name="Rectangle 32"/>
            <p:cNvSpPr>
              <a:spLocks noChangeArrowheads="1"/>
            </p:cNvSpPr>
            <p:nvPr/>
          </p:nvSpPr>
          <p:spPr bwMode="auto">
            <a:xfrm>
              <a:off x="2483" y="2736"/>
              <a:ext cx="253" cy="1066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pic>
        <p:nvPicPr>
          <p:cNvPr id="1189921" name="Picture 33" descr="mask3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50" y="4343400"/>
            <a:ext cx="40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42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89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Philosophy!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5625" y="1676400"/>
            <a:ext cx="8561388" cy="48768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“Corrupt Professor’s Algorithm”:</a:t>
            </a:r>
          </a:p>
          <a:p>
            <a:pPr lvl="1" eaLnBrk="1" hangingPunct="1"/>
            <a:r>
              <a:rPr lang="en-US" altLang="en-US" smtClean="0"/>
              <a:t>Plagiarize as much of the source image as you can</a:t>
            </a:r>
          </a:p>
          <a:p>
            <a:pPr lvl="1" eaLnBrk="1" hangingPunct="1"/>
            <a:r>
              <a:rPr lang="en-US" altLang="en-US" smtClean="0"/>
              <a:t>Then try to cover up the evidence</a:t>
            </a:r>
          </a:p>
          <a:p>
            <a:pPr eaLnBrk="1" hangingPunct="1"/>
            <a:r>
              <a:rPr lang="en-US" altLang="en-US" smtClean="0"/>
              <a:t>Rationale:  </a:t>
            </a:r>
          </a:p>
          <a:p>
            <a:pPr lvl="1" eaLnBrk="1" hangingPunct="1"/>
            <a:r>
              <a:rPr lang="en-US" altLang="en-US" smtClean="0"/>
              <a:t>Texture blocks are by definition correct samples of texture so problem only connecting them together</a:t>
            </a:r>
          </a:p>
        </p:txBody>
      </p:sp>
    </p:spTree>
    <p:extLst>
      <p:ext uri="{BB962C8B-B14F-4D97-AF65-F5344CB8AC3E}">
        <p14:creationId xmlns:p14="http://schemas.microsoft.com/office/powerpoint/2010/main" val="33128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11_out_s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8" y="2827338"/>
            <a:ext cx="3725862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Picture 3" descr="11_s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76" y="609601"/>
            <a:ext cx="1863725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4" descr="23_out_s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2827338"/>
            <a:ext cx="3725863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5" descr="23_s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609601"/>
            <a:ext cx="1863725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5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9_s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609601"/>
            <a:ext cx="1863725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3" name="Picture 3" descr="9_out_s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2827338"/>
            <a:ext cx="3725863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Picture 4" descr="radishes_s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76" y="574676"/>
            <a:ext cx="1863725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5" name="Picture 5" descr="radishes_out_s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2827338"/>
            <a:ext cx="3725863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174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texture?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Repetitive patterns in images</a:t>
            </a:r>
          </a:p>
          <a:p>
            <a:r>
              <a:rPr lang="en-US" dirty="0" smtClean="0"/>
              <a:t>Examples: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83" y="3189135"/>
            <a:ext cx="4232695" cy="31745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386" y="3189135"/>
            <a:ext cx="4760851" cy="317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9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6172200" y="2817814"/>
          <a:ext cx="3811588" cy="381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PhotoSuite Image" r:id="rId4" imgW="3981600" imgH="3981600" progId="">
                  <p:embed/>
                </p:oleObj>
              </mc:Choice>
              <mc:Fallback>
                <p:oleObj name="PhotoSuite Image" r:id="rId4" imgW="3981600" imgH="3981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2817814"/>
                        <a:ext cx="3811588" cy="381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7086600" y="609600"/>
          <a:ext cx="1828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PhotoSuite Image" r:id="rId6" imgW="1828800" imgH="1828800" progId="">
                  <p:embed/>
                </p:oleObj>
              </mc:Choice>
              <mc:Fallback>
                <p:oleObj name="PhotoSuite Image" r:id="rId6" imgW="1828800" imgH="1828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609600"/>
                        <a:ext cx="18288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2971800" y="609600"/>
          <a:ext cx="1828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PhotoSuite Image" r:id="rId8" imgW="1828800" imgH="1828800" progId="">
                  <p:embed/>
                </p:oleObj>
              </mc:Choice>
              <mc:Fallback>
                <p:oleObj name="PhotoSuite Image" r:id="rId8" imgW="1828800" imgH="1828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609600"/>
                        <a:ext cx="18288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2057400" y="2817814"/>
          <a:ext cx="3811588" cy="381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PhotoSuite Image" r:id="rId10" imgW="3943440" imgH="3943440" progId="">
                  <p:embed/>
                </p:oleObj>
              </mc:Choice>
              <mc:Fallback>
                <p:oleObj name="PhotoSuite Image" r:id="rId10" imgW="3943440" imgH="39434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817814"/>
                        <a:ext cx="3811588" cy="381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23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ans_s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609601"/>
            <a:ext cx="1863725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7" name="Picture 3" descr="cans_out_s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2827338"/>
            <a:ext cx="3725863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Picture 4" descr="windows_s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76" y="609601"/>
            <a:ext cx="1863725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Picture 5" descr="windows_out_s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2827338"/>
            <a:ext cx="3725863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05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2" descr="app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4403726"/>
            <a:ext cx="2193925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3" descr="apples_ou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627438"/>
            <a:ext cx="43894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5715000" y="419100"/>
          <a:ext cx="33147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PhotoSuite Image" r:id="rId6" imgW="3314880" imgH="2933640" progId="">
                  <p:embed/>
                </p:oleObj>
              </mc:Choice>
              <mc:Fallback>
                <p:oleObj name="PhotoSuite Image" r:id="rId6" imgW="3314880" imgH="29336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19100"/>
                        <a:ext cx="3314700" cy="293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3276600" y="1209676"/>
          <a:ext cx="1619250" cy="145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PhotoSuite Image" r:id="rId8" imgW="1619280" imgH="1457280" progId="">
                  <p:embed/>
                </p:oleObj>
              </mc:Choice>
              <mc:Fallback>
                <p:oleObj name="PhotoSuite Image" r:id="rId8" imgW="1619280" imgH="1457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209676"/>
                        <a:ext cx="1619250" cy="145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074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1781175" y="5486400"/>
          <a:ext cx="11430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PhotoSuite Image" r:id="rId4" imgW="914400" imgH="914400" progId="">
                  <p:embed/>
                </p:oleObj>
              </mc:Choice>
              <mc:Fallback>
                <p:oleObj name="PhotoSuite Image" r:id="rId4" imgW="914400" imgH="914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1175" y="5486400"/>
                        <a:ext cx="11430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5" name="Picture 3" descr="S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726" y="2041526"/>
            <a:ext cx="1463675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4" descr="S29_ou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638" y="579438"/>
            <a:ext cx="2925762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5" descr="peanuts_ou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038600"/>
            <a:ext cx="2590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6" descr="yellow-peppers_ou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638" y="3703638"/>
            <a:ext cx="2925762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7" descr="yellow-pepper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726" y="5165726"/>
            <a:ext cx="1463675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3124200" y="1104900"/>
          <a:ext cx="2419350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PhotoSuite Image" r:id="rId11" imgW="2419200" imgH="2419200" progId="">
                  <p:embed/>
                </p:oleObj>
              </mc:Choice>
              <mc:Fallback>
                <p:oleObj name="PhotoSuite Image" r:id="rId11" imgW="2419200" imgH="2419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104900"/>
                        <a:ext cx="2419350" cy="241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1790700" y="2286000"/>
          <a:ext cx="12192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PhotoSuite Image" r:id="rId13" imgW="1219320" imgH="1219320" progId="">
                  <p:embed/>
                </p:oleObj>
              </mc:Choice>
              <mc:Fallback>
                <p:oleObj name="PhotoSuite Image" r:id="rId13" imgW="1219320" imgH="12193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0700" y="2286000"/>
                        <a:ext cx="12192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98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7391400" y="609600"/>
          <a:ext cx="1828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PhotoSuite Image" r:id="rId4" imgW="2438280" imgH="2438280" progId="">
                  <p:embed/>
                </p:oleObj>
              </mc:Choice>
              <mc:Fallback>
                <p:oleObj name="PhotoSuite Image" r:id="rId4" imgW="2438280" imgH="2438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609600"/>
                        <a:ext cx="18288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6400800" y="2819400"/>
          <a:ext cx="38100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PhotoSuite Image" r:id="rId6" imgW="5086440" imgH="5086440" progId="">
                  <p:embed/>
                </p:oleObj>
              </mc:Choice>
              <mc:Fallback>
                <p:oleObj name="PhotoSuite Image" r:id="rId6" imgW="5086440" imgH="50864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819400"/>
                        <a:ext cx="381000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1981200" y="2819400"/>
          <a:ext cx="38100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PhotoSuite Image" r:id="rId8" imgW="5086440" imgH="5086440" progId="">
                  <p:embed/>
                </p:oleObj>
              </mc:Choice>
              <mc:Fallback>
                <p:oleObj name="PhotoSuite Image" r:id="rId8" imgW="5086440" imgH="50864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819400"/>
                        <a:ext cx="381000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5"/>
          <p:cNvGraphicFramePr>
            <a:graphicFrameLocks noChangeAspect="1"/>
          </p:cNvGraphicFramePr>
          <p:nvPr/>
        </p:nvGraphicFramePr>
        <p:xfrm>
          <a:off x="2971800" y="609600"/>
          <a:ext cx="1828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PhotoSuite Image" r:id="rId10" imgW="2438280" imgH="2438280" progId="">
                  <p:embed/>
                </p:oleObj>
              </mc:Choice>
              <mc:Fallback>
                <p:oleObj name="PhotoSuite Image" r:id="rId10" imgW="2438280" imgH="2438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609600"/>
                        <a:ext cx="18288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5089526" y="676276"/>
            <a:ext cx="1844675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>
                <a:latin typeface="Trebuchet MS" panose="020B0603020202020204" pitchFamily="34" charset="0"/>
              </a:rPr>
              <a:t>Failures</a:t>
            </a:r>
          </a:p>
          <a:p>
            <a:pPr algn="ctr"/>
            <a:r>
              <a:rPr lang="en-US" altLang="en-US" b="1">
                <a:latin typeface="Trebuchet MS" panose="020B0603020202020204" pitchFamily="34" charset="0"/>
              </a:rPr>
              <a:t>(Chernobyl</a:t>
            </a:r>
          </a:p>
          <a:p>
            <a:pPr algn="ctr"/>
            <a:r>
              <a:rPr lang="en-US" altLang="en-US" b="1">
                <a:latin typeface="Trebuchet MS" panose="020B0603020202020204" pitchFamily="34" charset="0"/>
              </a:rPr>
              <a:t>Harvest)</a:t>
            </a:r>
          </a:p>
        </p:txBody>
      </p:sp>
    </p:spTree>
    <p:extLst>
      <p:ext uri="{BB962C8B-B14F-4D97-AF65-F5344CB8AC3E}">
        <p14:creationId xmlns:p14="http://schemas.microsoft.com/office/powerpoint/2010/main" val="67586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2"/>
          <p:cNvSpPr txBox="1">
            <a:spLocks noChangeArrowheads="1"/>
          </p:cNvSpPr>
          <p:nvPr/>
        </p:nvSpPr>
        <p:spPr bwMode="auto">
          <a:xfrm>
            <a:off x="1981200" y="4724401"/>
            <a:ext cx="2147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800" b="1">
                <a:latin typeface="Trebuchet MS" panose="020B0603020202020204" pitchFamily="34" charset="0"/>
              </a:rPr>
              <a:t>input image</a:t>
            </a:r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4876800" y="2971801"/>
            <a:ext cx="2598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b="1">
                <a:latin typeface="Trebuchet MS" panose="020B0603020202020204" pitchFamily="34" charset="0"/>
              </a:rPr>
              <a:t>Portilla &amp; Simoncelli</a:t>
            </a: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5426076" y="6461126"/>
            <a:ext cx="16605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b="1">
                <a:latin typeface="Trebuchet MS" panose="020B0603020202020204" pitchFamily="34" charset="0"/>
              </a:rPr>
              <a:t>Wei &amp; Levoy</a:t>
            </a: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8153401" y="6461126"/>
            <a:ext cx="1833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b="1">
                <a:solidFill>
                  <a:srgbClr val="47F96D"/>
                </a:solidFill>
                <a:latin typeface="Trebuchet MS" panose="020B0603020202020204" pitchFamily="34" charset="0"/>
              </a:rPr>
              <a:t>Our algorithm</a:t>
            </a:r>
          </a:p>
        </p:txBody>
      </p:sp>
      <p:pic>
        <p:nvPicPr>
          <p:cNvPr id="73734" name="Picture 6" descr="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798638"/>
            <a:ext cx="2925762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5" name="Picture 7" descr="D1_m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238" y="76201"/>
            <a:ext cx="29257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6" name="Picture 8" descr="D1_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8" y="76201"/>
            <a:ext cx="29257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7" name="Picture 9" descr="D1_We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8" y="3505201"/>
            <a:ext cx="29257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8" name="Picture 10" descr="D1_ou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238" y="3505201"/>
            <a:ext cx="29257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9" name="Text Box 11"/>
          <p:cNvSpPr txBox="1">
            <a:spLocks noChangeArrowheads="1"/>
          </p:cNvSpPr>
          <p:nvPr/>
        </p:nvSpPr>
        <p:spPr bwMode="auto">
          <a:xfrm>
            <a:off x="8029576" y="2971801"/>
            <a:ext cx="2105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b="1">
                <a:latin typeface="Trebuchet MS" panose="020B0603020202020204" pitchFamily="34" charset="0"/>
              </a:rPr>
              <a:t>Xu, Guo &amp; Shum</a:t>
            </a:r>
          </a:p>
        </p:txBody>
      </p:sp>
    </p:spTree>
    <p:extLst>
      <p:ext uri="{BB962C8B-B14F-4D97-AF65-F5344CB8AC3E}">
        <p14:creationId xmlns:p14="http://schemas.microsoft.com/office/powerpoint/2010/main" val="3136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/>
          <p:cNvSpPr txBox="1">
            <a:spLocks noChangeArrowheads="1"/>
          </p:cNvSpPr>
          <p:nvPr/>
        </p:nvSpPr>
        <p:spPr bwMode="auto">
          <a:xfrm>
            <a:off x="4876800" y="2971801"/>
            <a:ext cx="2598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b="1">
                <a:latin typeface="Trebuchet MS" panose="020B0603020202020204" pitchFamily="34" charset="0"/>
              </a:rPr>
              <a:t>Portilla &amp; Simoncelli</a:t>
            </a:r>
          </a:p>
        </p:txBody>
      </p:sp>
      <p:sp>
        <p:nvSpPr>
          <p:cNvPr id="74755" name="Text Box 3"/>
          <p:cNvSpPr txBox="1">
            <a:spLocks noChangeArrowheads="1"/>
          </p:cNvSpPr>
          <p:nvPr/>
        </p:nvSpPr>
        <p:spPr bwMode="auto">
          <a:xfrm>
            <a:off x="5426076" y="6461126"/>
            <a:ext cx="16605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b="1">
                <a:latin typeface="Trebuchet MS" panose="020B0603020202020204" pitchFamily="34" charset="0"/>
              </a:rPr>
              <a:t>Wei &amp; Levoy</a:t>
            </a: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8153401" y="6461126"/>
            <a:ext cx="1833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b="1">
                <a:solidFill>
                  <a:srgbClr val="47F96D"/>
                </a:solidFill>
                <a:latin typeface="Trebuchet MS" panose="020B0603020202020204" pitchFamily="34" charset="0"/>
              </a:rPr>
              <a:t>Our algorithm</a:t>
            </a:r>
          </a:p>
        </p:txBody>
      </p:sp>
      <p:pic>
        <p:nvPicPr>
          <p:cNvPr id="74757" name="Picture 5" descr="brick3_m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238" y="76201"/>
            <a:ext cx="29257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8" name="Picture 6" descr="brick3_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8" y="76201"/>
            <a:ext cx="29257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9" name="Picture 7" descr="brick3_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798638"/>
            <a:ext cx="2925762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0" name="Picture 8" descr="brick3_s_We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8" y="3505201"/>
            <a:ext cx="29257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1" name="Picture 9" descr="brick3_s_ou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238" y="3505201"/>
            <a:ext cx="29257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2" name="Text Box 10"/>
          <p:cNvSpPr txBox="1">
            <a:spLocks noChangeArrowheads="1"/>
          </p:cNvSpPr>
          <p:nvPr/>
        </p:nvSpPr>
        <p:spPr bwMode="auto">
          <a:xfrm>
            <a:off x="8029576" y="2971801"/>
            <a:ext cx="2105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b="1">
                <a:latin typeface="Trebuchet MS" panose="020B0603020202020204" pitchFamily="34" charset="0"/>
              </a:rPr>
              <a:t>Xu, Guo &amp; Shum</a:t>
            </a:r>
          </a:p>
        </p:txBody>
      </p:sp>
      <p:sp>
        <p:nvSpPr>
          <p:cNvPr id="74763" name="Text Box 11"/>
          <p:cNvSpPr txBox="1">
            <a:spLocks noChangeArrowheads="1"/>
          </p:cNvSpPr>
          <p:nvPr/>
        </p:nvSpPr>
        <p:spPr bwMode="auto">
          <a:xfrm>
            <a:off x="1981200" y="4724401"/>
            <a:ext cx="2147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800" b="1">
                <a:latin typeface="Trebuchet MS" panose="020B0603020202020204" pitchFamily="34" charset="0"/>
              </a:rPr>
              <a:t>input image</a:t>
            </a:r>
          </a:p>
        </p:txBody>
      </p:sp>
    </p:spTree>
    <p:extLst>
      <p:ext uri="{BB962C8B-B14F-4D97-AF65-F5344CB8AC3E}">
        <p14:creationId xmlns:p14="http://schemas.microsoft.com/office/powerpoint/2010/main" val="36968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828801"/>
            <a:ext cx="29257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3" descr="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8" y="76201"/>
            <a:ext cx="29257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4" descr="text_mo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238" y="76201"/>
            <a:ext cx="29257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5" descr="text_We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8" y="3505201"/>
            <a:ext cx="29257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2" name="Picture 6" descr="text_ou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238" y="3505201"/>
            <a:ext cx="29257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3" name="Text Box 7"/>
          <p:cNvSpPr txBox="1">
            <a:spLocks noChangeArrowheads="1"/>
          </p:cNvSpPr>
          <p:nvPr/>
        </p:nvSpPr>
        <p:spPr bwMode="auto">
          <a:xfrm>
            <a:off x="4876800" y="2971801"/>
            <a:ext cx="2598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b="1">
                <a:latin typeface="Trebuchet MS" panose="020B0603020202020204" pitchFamily="34" charset="0"/>
              </a:rPr>
              <a:t>Portilla &amp; Simoncelli</a:t>
            </a:r>
          </a:p>
        </p:txBody>
      </p:sp>
      <p:sp>
        <p:nvSpPr>
          <p:cNvPr id="75784" name="Text Box 8"/>
          <p:cNvSpPr txBox="1">
            <a:spLocks noChangeArrowheads="1"/>
          </p:cNvSpPr>
          <p:nvPr/>
        </p:nvSpPr>
        <p:spPr bwMode="auto">
          <a:xfrm>
            <a:off x="5426076" y="6461126"/>
            <a:ext cx="16605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b="1">
                <a:latin typeface="Trebuchet MS" panose="020B0603020202020204" pitchFamily="34" charset="0"/>
              </a:rPr>
              <a:t>Wei &amp; Levoy</a:t>
            </a:r>
          </a:p>
        </p:txBody>
      </p:sp>
      <p:sp>
        <p:nvSpPr>
          <p:cNvPr id="75785" name="Text Box 9"/>
          <p:cNvSpPr txBox="1">
            <a:spLocks noChangeArrowheads="1"/>
          </p:cNvSpPr>
          <p:nvPr/>
        </p:nvSpPr>
        <p:spPr bwMode="auto">
          <a:xfrm>
            <a:off x="8153401" y="6461126"/>
            <a:ext cx="1833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b="1">
                <a:solidFill>
                  <a:srgbClr val="47F96D"/>
                </a:solidFill>
                <a:latin typeface="Trebuchet MS" panose="020B0603020202020204" pitchFamily="34" charset="0"/>
              </a:rPr>
              <a:t>Our algorithm</a:t>
            </a:r>
          </a:p>
        </p:txBody>
      </p:sp>
      <p:sp>
        <p:nvSpPr>
          <p:cNvPr id="75786" name="Text Box 10"/>
          <p:cNvSpPr txBox="1">
            <a:spLocks noChangeArrowheads="1"/>
          </p:cNvSpPr>
          <p:nvPr/>
        </p:nvSpPr>
        <p:spPr bwMode="auto">
          <a:xfrm>
            <a:off x="1981200" y="4724401"/>
            <a:ext cx="2147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800" b="1">
                <a:latin typeface="Trebuchet MS" panose="020B0603020202020204" pitchFamily="34" charset="0"/>
              </a:rPr>
              <a:t>input image</a:t>
            </a:r>
          </a:p>
        </p:txBody>
      </p:sp>
      <p:sp>
        <p:nvSpPr>
          <p:cNvPr id="75787" name="Text Box 11"/>
          <p:cNvSpPr txBox="1">
            <a:spLocks noChangeArrowheads="1"/>
          </p:cNvSpPr>
          <p:nvPr/>
        </p:nvSpPr>
        <p:spPr bwMode="auto">
          <a:xfrm>
            <a:off x="8029576" y="2971801"/>
            <a:ext cx="2105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b="1">
                <a:latin typeface="Trebuchet MS" panose="020B0603020202020204" pitchFamily="34" charset="0"/>
              </a:rPr>
              <a:t>Xu, Guo &amp; Shum</a:t>
            </a:r>
          </a:p>
        </p:txBody>
      </p:sp>
    </p:spTree>
    <p:extLst>
      <p:ext uri="{BB962C8B-B14F-4D97-AF65-F5344CB8AC3E}">
        <p14:creationId xmlns:p14="http://schemas.microsoft.com/office/powerpoint/2010/main" val="87916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828675" y="0"/>
            <a:ext cx="10515600" cy="82867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Political Texture Synthesis!</a:t>
            </a:r>
          </a:p>
        </p:txBody>
      </p:sp>
      <p:pic>
        <p:nvPicPr>
          <p:cNvPr id="76803" name="Picture 5" descr="The image “http://www-2.cs.cmu.edu/~efros/bush_ad.jpg” cannot be displayed, because it contains error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76" y="990600"/>
            <a:ext cx="442277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20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Convnet for texture synthesis?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 course!</a:t>
            </a:r>
          </a:p>
          <a:p>
            <a:r>
              <a:rPr lang="en-CA" dirty="0" smtClean="0">
                <a:hlinkClick r:id="rId2"/>
              </a:rPr>
              <a:t>https</a:t>
            </a:r>
            <a:r>
              <a:rPr lang="en-CA" dirty="0">
                <a:hlinkClick r:id="rId2"/>
              </a:rPr>
              <a:t>://</a:t>
            </a:r>
            <a:r>
              <a:rPr lang="en-CA" dirty="0" smtClean="0">
                <a:hlinkClick r:id="rId2"/>
              </a:rPr>
              <a:t>arxiv.org/abs/1505.07376</a:t>
            </a:r>
            <a:endParaRPr lang="en-CA" dirty="0" smtClean="0"/>
          </a:p>
          <a:p>
            <a:r>
              <a:rPr lang="en-CA" dirty="0" smtClean="0"/>
              <a:t>More recently: </a:t>
            </a:r>
            <a:r>
              <a:rPr lang="en-CA" dirty="0" smtClean="0">
                <a:hlinkClick r:id="rId3"/>
              </a:rPr>
              <a:t>http</a:t>
            </a:r>
            <a:r>
              <a:rPr lang="en-CA" dirty="0">
                <a:hlinkClick r:id="rId3"/>
              </a:rPr>
              <a:t>://</a:t>
            </a:r>
            <a:r>
              <a:rPr lang="en-CA" dirty="0" smtClean="0">
                <a:hlinkClick r:id="rId3"/>
              </a:rPr>
              <a:t>vcc.tech/research/2018/TexSyn</a:t>
            </a:r>
            <a:endParaRPr lang="en-CA" dirty="0" smtClean="0"/>
          </a:p>
          <a:p>
            <a:r>
              <a:rPr lang="en-US" dirty="0"/>
              <a:t>Dynamic texture: </a:t>
            </a:r>
            <a:r>
              <a:rPr lang="en-US" dirty="0">
                <a:hlinkClick r:id="rId4"/>
              </a:rPr>
              <a:t>https://ryersonvisionlab.github.io/two-stream-projpage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921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texture synthesis?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new samples of texture from given sample(s)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470653"/>
              </p:ext>
            </p:extLst>
          </p:nvPr>
        </p:nvGraphicFramePr>
        <p:xfrm>
          <a:off x="2152650" y="3724275"/>
          <a:ext cx="1828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PhotoSuite Image" r:id="rId3" imgW="2438280" imgH="2438280" progId="">
                  <p:embed/>
                </p:oleObj>
              </mc:Choice>
              <mc:Fallback>
                <p:oleObj name="PhotoSuite Image" r:id="rId3" imgW="2438280" imgH="2438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650" y="3724275"/>
                        <a:ext cx="18288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4591050" y="2886075"/>
            <a:ext cx="4953000" cy="3657600"/>
            <a:chOff x="2160" y="1920"/>
            <a:chExt cx="3120" cy="2304"/>
          </a:xfrm>
        </p:grpSpPr>
        <p:sp>
          <p:nvSpPr>
            <p:cNvPr id="6" name="AutoShape 6"/>
            <p:cNvSpPr>
              <a:spLocks noChangeArrowheads="1"/>
            </p:cNvSpPr>
            <p:nvPr/>
          </p:nvSpPr>
          <p:spPr bwMode="auto">
            <a:xfrm>
              <a:off x="2160" y="2784"/>
              <a:ext cx="480" cy="52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11B1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" name="Object 4"/>
            <p:cNvGraphicFramePr>
              <a:graphicFrameLocks noChangeAspect="1"/>
            </p:cNvGraphicFramePr>
            <p:nvPr/>
          </p:nvGraphicFramePr>
          <p:xfrm>
            <a:off x="2976" y="3072"/>
            <a:ext cx="1152" cy="1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" name="PhotoSuite Image" r:id="rId5" imgW="2438280" imgH="2438280" progId="">
                    <p:embed/>
                  </p:oleObj>
                </mc:Choice>
                <mc:Fallback>
                  <p:oleObj name="PhotoSuite Image" r:id="rId5" imgW="2438280" imgH="243828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3072"/>
                          <a:ext cx="1152" cy="1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5"/>
            <p:cNvGraphicFramePr>
              <a:graphicFrameLocks noChangeAspect="1"/>
            </p:cNvGraphicFramePr>
            <p:nvPr/>
          </p:nvGraphicFramePr>
          <p:xfrm>
            <a:off x="2976" y="1920"/>
            <a:ext cx="1152" cy="1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" name="PhotoSuite Image" r:id="rId6" imgW="2438280" imgH="2438280" progId="">
                    <p:embed/>
                  </p:oleObj>
                </mc:Choice>
                <mc:Fallback>
                  <p:oleObj name="PhotoSuite Image" r:id="rId6" imgW="2438280" imgH="243828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1920"/>
                          <a:ext cx="1152" cy="1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6"/>
            <p:cNvGraphicFramePr>
              <a:graphicFrameLocks noChangeAspect="1"/>
            </p:cNvGraphicFramePr>
            <p:nvPr/>
          </p:nvGraphicFramePr>
          <p:xfrm>
            <a:off x="4128" y="1920"/>
            <a:ext cx="1152" cy="1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9" name="PhotoSuite Image" r:id="rId7" imgW="2438280" imgH="2438280" progId="">
                    <p:embed/>
                  </p:oleObj>
                </mc:Choice>
                <mc:Fallback>
                  <p:oleObj name="PhotoSuite Image" r:id="rId7" imgW="2438280" imgH="243828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1920"/>
                          <a:ext cx="1152" cy="1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7"/>
            <p:cNvGraphicFramePr>
              <a:graphicFrameLocks noChangeAspect="1"/>
            </p:cNvGraphicFramePr>
            <p:nvPr/>
          </p:nvGraphicFramePr>
          <p:xfrm>
            <a:off x="4128" y="3072"/>
            <a:ext cx="1152" cy="1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0" name="PhotoSuite Image" r:id="rId8" imgW="2438280" imgH="2438280" progId="">
                    <p:embed/>
                  </p:oleObj>
                </mc:Choice>
                <mc:Fallback>
                  <p:oleObj name="PhotoSuite Image" r:id="rId8" imgW="2438280" imgH="243828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3072"/>
                          <a:ext cx="1152" cy="1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862229"/>
              </p:ext>
            </p:extLst>
          </p:nvPr>
        </p:nvGraphicFramePr>
        <p:xfrm>
          <a:off x="5810250" y="2768600"/>
          <a:ext cx="3775075" cy="377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name="PhotoSuite Image" r:id="rId9" imgW="5029200" imgH="5029200" progId="">
                  <p:embed/>
                </p:oleObj>
              </mc:Choice>
              <mc:Fallback>
                <p:oleObj name="PhotoSuite Image" r:id="rId9" imgW="5029200" imgH="5029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0" y="2768600"/>
                        <a:ext cx="3775075" cy="377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743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219075"/>
            <a:ext cx="10515600" cy="1106488"/>
          </a:xfrm>
        </p:spPr>
        <p:txBody>
          <a:bodyPr/>
          <a:lstStyle/>
          <a:p>
            <a:r>
              <a:rPr lang="en-US" dirty="0" smtClean="0"/>
              <a:t>Data-driven texture 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825" y="1476375"/>
            <a:ext cx="10515600" cy="4351338"/>
          </a:xfrm>
        </p:spPr>
        <p:txBody>
          <a:bodyPr/>
          <a:lstStyle/>
          <a:p>
            <a:pPr marL="114300">
              <a:spcBef>
                <a:spcPts val="700"/>
              </a:spcBef>
            </a:pPr>
            <a:r>
              <a:rPr lang="en-GB" altLang="en-US" dirty="0" smtClean="0"/>
              <a:t>Find all the windows in the image that match the neighbourhood</a:t>
            </a:r>
          </a:p>
          <a:p>
            <a:pPr lvl="1">
              <a:spcBef>
                <a:spcPts val="700"/>
              </a:spcBef>
            </a:pPr>
            <a:r>
              <a:rPr lang="en-GB" altLang="en-US" dirty="0" smtClean="0"/>
              <a:t>consider only pixels in the neighbourhood that are already filled in</a:t>
            </a:r>
          </a:p>
          <a:p>
            <a:pPr marL="114300">
              <a:spcBef>
                <a:spcPts val="700"/>
              </a:spcBef>
            </a:pPr>
            <a:r>
              <a:rPr lang="en-GB" altLang="en-US" dirty="0" smtClean="0"/>
              <a:t>To synthesize </a:t>
            </a:r>
            <a:r>
              <a:rPr lang="en-GB" altLang="en-US" b="1" dirty="0"/>
              <a:t>p</a:t>
            </a:r>
            <a:endParaRPr lang="en-GB" altLang="en-US" dirty="0" smtClean="0"/>
          </a:p>
          <a:p>
            <a:pPr lvl="1">
              <a:spcBef>
                <a:spcPts val="700"/>
              </a:spcBef>
            </a:pPr>
            <a:r>
              <a:rPr lang="en-GB" altLang="en-US" dirty="0" smtClean="0"/>
              <a:t>pick one matching window at random</a:t>
            </a:r>
          </a:p>
          <a:p>
            <a:pPr lvl="1">
              <a:spcBef>
                <a:spcPts val="700"/>
              </a:spcBef>
            </a:pPr>
            <a:r>
              <a:rPr lang="en-GB" altLang="en-US" dirty="0" smtClean="0"/>
              <a:t>assign </a:t>
            </a:r>
            <a:r>
              <a:rPr lang="en-GB" altLang="en-US" b="1" dirty="0"/>
              <a:t>p</a:t>
            </a:r>
            <a:r>
              <a:rPr lang="en-GB" altLang="en-US" dirty="0" smtClean="0"/>
              <a:t> to be the centre pixel of that window</a:t>
            </a:r>
            <a:endParaRPr lang="en-US" dirty="0"/>
          </a:p>
        </p:txBody>
      </p:sp>
      <p:pic>
        <p:nvPicPr>
          <p:cNvPr id="4" name="Picture 22" descr="ex2-part-larg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00" y="4075113"/>
            <a:ext cx="3321050" cy="18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41"/>
          <p:cNvSpPr>
            <a:spLocks noChangeAspect="1" noChangeArrowheads="1"/>
          </p:cNvSpPr>
          <p:nvPr/>
        </p:nvSpPr>
        <p:spPr bwMode="auto">
          <a:xfrm flipV="1">
            <a:off x="6153150" y="5387976"/>
            <a:ext cx="114300" cy="114300"/>
          </a:xfrm>
          <a:prstGeom prst="rect">
            <a:avLst/>
          </a:prstGeom>
          <a:solidFill>
            <a:srgbClr val="11B119"/>
          </a:solidFill>
          <a:ln w="19050">
            <a:solidFill>
              <a:srgbClr val="11B11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oup 890"/>
          <p:cNvGrpSpPr>
            <a:grpSpLocks/>
          </p:cNvGrpSpPr>
          <p:nvPr/>
        </p:nvGrpSpPr>
        <p:grpSpPr bwMode="auto">
          <a:xfrm>
            <a:off x="5353050" y="4587876"/>
            <a:ext cx="1714500" cy="1714500"/>
            <a:chOff x="3268" y="1139"/>
            <a:chExt cx="1080" cy="1080"/>
          </a:xfrm>
        </p:grpSpPr>
        <p:sp>
          <p:nvSpPr>
            <p:cNvPr id="7" name="Rectangle 24"/>
            <p:cNvSpPr>
              <a:spLocks noChangeAspect="1" noChangeArrowheads="1"/>
            </p:cNvSpPr>
            <p:nvPr/>
          </p:nvSpPr>
          <p:spPr bwMode="auto">
            <a:xfrm flipV="1">
              <a:off x="3268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25"/>
            <p:cNvSpPr>
              <a:spLocks noChangeAspect="1" noChangeArrowheads="1"/>
            </p:cNvSpPr>
            <p:nvPr/>
          </p:nvSpPr>
          <p:spPr bwMode="auto">
            <a:xfrm flipV="1">
              <a:off x="3340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26"/>
            <p:cNvSpPr>
              <a:spLocks noChangeAspect="1" noChangeArrowheads="1"/>
            </p:cNvSpPr>
            <p:nvPr/>
          </p:nvSpPr>
          <p:spPr bwMode="auto">
            <a:xfrm flipV="1">
              <a:off x="3412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27"/>
            <p:cNvSpPr>
              <a:spLocks noChangeAspect="1" noChangeArrowheads="1"/>
            </p:cNvSpPr>
            <p:nvPr/>
          </p:nvSpPr>
          <p:spPr bwMode="auto">
            <a:xfrm flipV="1">
              <a:off x="3412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28"/>
            <p:cNvSpPr>
              <a:spLocks noChangeAspect="1" noChangeArrowheads="1"/>
            </p:cNvSpPr>
            <p:nvPr/>
          </p:nvSpPr>
          <p:spPr bwMode="auto">
            <a:xfrm flipV="1">
              <a:off x="3268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29"/>
            <p:cNvSpPr>
              <a:spLocks noChangeAspect="1" noChangeArrowheads="1"/>
            </p:cNvSpPr>
            <p:nvPr/>
          </p:nvSpPr>
          <p:spPr bwMode="auto">
            <a:xfrm flipV="1">
              <a:off x="3340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30"/>
            <p:cNvSpPr>
              <a:spLocks noChangeAspect="1" noChangeArrowheads="1"/>
            </p:cNvSpPr>
            <p:nvPr/>
          </p:nvSpPr>
          <p:spPr bwMode="auto">
            <a:xfrm flipV="1">
              <a:off x="3484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31"/>
            <p:cNvSpPr>
              <a:spLocks noChangeAspect="1" noChangeArrowheads="1"/>
            </p:cNvSpPr>
            <p:nvPr/>
          </p:nvSpPr>
          <p:spPr bwMode="auto">
            <a:xfrm flipV="1">
              <a:off x="3556" y="1499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32"/>
            <p:cNvSpPr>
              <a:spLocks noChangeAspect="1" noChangeArrowheads="1"/>
            </p:cNvSpPr>
            <p:nvPr/>
          </p:nvSpPr>
          <p:spPr bwMode="auto">
            <a:xfrm flipV="1">
              <a:off x="3556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33"/>
            <p:cNvSpPr>
              <a:spLocks noChangeAspect="1" noChangeArrowheads="1"/>
            </p:cNvSpPr>
            <p:nvPr/>
          </p:nvSpPr>
          <p:spPr bwMode="auto">
            <a:xfrm flipV="1">
              <a:off x="3628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34"/>
            <p:cNvSpPr>
              <a:spLocks noChangeAspect="1" noChangeArrowheads="1"/>
            </p:cNvSpPr>
            <p:nvPr/>
          </p:nvSpPr>
          <p:spPr bwMode="auto">
            <a:xfrm flipV="1">
              <a:off x="3628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35"/>
            <p:cNvSpPr>
              <a:spLocks noChangeAspect="1" noChangeArrowheads="1"/>
            </p:cNvSpPr>
            <p:nvPr/>
          </p:nvSpPr>
          <p:spPr bwMode="auto">
            <a:xfrm flipV="1">
              <a:off x="3628" y="1499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36"/>
            <p:cNvSpPr>
              <a:spLocks noChangeAspect="1" noChangeArrowheads="1"/>
            </p:cNvSpPr>
            <p:nvPr/>
          </p:nvSpPr>
          <p:spPr bwMode="auto">
            <a:xfrm flipV="1">
              <a:off x="3484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37"/>
            <p:cNvSpPr>
              <a:spLocks noChangeAspect="1" noChangeArrowheads="1"/>
            </p:cNvSpPr>
            <p:nvPr/>
          </p:nvSpPr>
          <p:spPr bwMode="auto">
            <a:xfrm flipV="1">
              <a:off x="3556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" name="Group 38"/>
            <p:cNvGrpSpPr>
              <a:grpSpLocks noChangeAspect="1"/>
            </p:cNvGrpSpPr>
            <p:nvPr/>
          </p:nvGrpSpPr>
          <p:grpSpPr bwMode="auto">
            <a:xfrm>
              <a:off x="3700" y="1355"/>
              <a:ext cx="216" cy="216"/>
              <a:chOff x="2928" y="2448"/>
              <a:chExt cx="144" cy="144"/>
            </a:xfrm>
          </p:grpSpPr>
          <p:sp>
            <p:nvSpPr>
              <p:cNvPr id="371" name="Rectangle 3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2" name="Rectangle 40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3" name="Rectangle 41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" name="Rectangle 42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5" name="Rectangle 43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6" name="Rectangle 44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7" name="Rectangle 45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8" name="Rectangle 46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" name="Rectangle 47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" name="Group 48"/>
            <p:cNvGrpSpPr>
              <a:grpSpLocks noChangeAspect="1"/>
            </p:cNvGrpSpPr>
            <p:nvPr/>
          </p:nvGrpSpPr>
          <p:grpSpPr bwMode="auto">
            <a:xfrm>
              <a:off x="3916" y="1355"/>
              <a:ext cx="216" cy="216"/>
              <a:chOff x="2928" y="2448"/>
              <a:chExt cx="144" cy="144"/>
            </a:xfrm>
          </p:grpSpPr>
          <p:sp>
            <p:nvSpPr>
              <p:cNvPr id="362" name="Rectangle 4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3" name="Rectangle 50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4" name="Rectangle 51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5" name="Rectangle 52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6" name="Rectangle 53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7" name="Rectangle 54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" name="Rectangle 55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" name="Rectangle 56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" name="Rectangle 57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3" name="Rectangle 58"/>
            <p:cNvSpPr>
              <a:spLocks noChangeAspect="1" noChangeArrowheads="1"/>
            </p:cNvSpPr>
            <p:nvPr/>
          </p:nvSpPr>
          <p:spPr bwMode="auto">
            <a:xfrm flipV="1">
              <a:off x="3916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59"/>
            <p:cNvSpPr>
              <a:spLocks noChangeAspect="1" noChangeArrowheads="1"/>
            </p:cNvSpPr>
            <p:nvPr/>
          </p:nvSpPr>
          <p:spPr bwMode="auto">
            <a:xfrm flipV="1">
              <a:off x="3988" y="171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60"/>
            <p:cNvSpPr>
              <a:spLocks noChangeAspect="1" noChangeArrowheads="1"/>
            </p:cNvSpPr>
            <p:nvPr/>
          </p:nvSpPr>
          <p:spPr bwMode="auto">
            <a:xfrm flipV="1">
              <a:off x="3988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61"/>
            <p:cNvSpPr>
              <a:spLocks noChangeAspect="1" noChangeArrowheads="1"/>
            </p:cNvSpPr>
            <p:nvPr/>
          </p:nvSpPr>
          <p:spPr bwMode="auto">
            <a:xfrm flipV="1">
              <a:off x="4060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62"/>
            <p:cNvSpPr>
              <a:spLocks noChangeAspect="1" noChangeArrowheads="1"/>
            </p:cNvSpPr>
            <p:nvPr/>
          </p:nvSpPr>
          <p:spPr bwMode="auto">
            <a:xfrm flipV="1">
              <a:off x="4060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Rectangle 63"/>
            <p:cNvSpPr>
              <a:spLocks noChangeAspect="1" noChangeArrowheads="1"/>
            </p:cNvSpPr>
            <p:nvPr/>
          </p:nvSpPr>
          <p:spPr bwMode="auto">
            <a:xfrm flipV="1">
              <a:off x="4060" y="171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64"/>
            <p:cNvSpPr>
              <a:spLocks noChangeAspect="1" noChangeArrowheads="1"/>
            </p:cNvSpPr>
            <p:nvPr/>
          </p:nvSpPr>
          <p:spPr bwMode="auto">
            <a:xfrm flipV="1">
              <a:off x="3916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65"/>
            <p:cNvSpPr>
              <a:spLocks noChangeAspect="1" noChangeArrowheads="1"/>
            </p:cNvSpPr>
            <p:nvPr/>
          </p:nvSpPr>
          <p:spPr bwMode="auto">
            <a:xfrm flipV="1">
              <a:off x="3988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66"/>
            <p:cNvSpPr>
              <a:spLocks noChangeAspect="1" noChangeArrowheads="1"/>
            </p:cNvSpPr>
            <p:nvPr/>
          </p:nvSpPr>
          <p:spPr bwMode="auto">
            <a:xfrm flipV="1">
              <a:off x="3772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67"/>
            <p:cNvSpPr>
              <a:spLocks noChangeAspect="1" noChangeArrowheads="1"/>
            </p:cNvSpPr>
            <p:nvPr/>
          </p:nvSpPr>
          <p:spPr bwMode="auto">
            <a:xfrm flipV="1">
              <a:off x="3844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68"/>
            <p:cNvSpPr>
              <a:spLocks noChangeAspect="1" noChangeArrowheads="1"/>
            </p:cNvSpPr>
            <p:nvPr/>
          </p:nvSpPr>
          <p:spPr bwMode="auto">
            <a:xfrm flipV="1">
              <a:off x="3844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69"/>
            <p:cNvSpPr>
              <a:spLocks noChangeAspect="1" noChangeArrowheads="1"/>
            </p:cNvSpPr>
            <p:nvPr/>
          </p:nvSpPr>
          <p:spPr bwMode="auto">
            <a:xfrm flipV="1">
              <a:off x="3700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70"/>
            <p:cNvSpPr>
              <a:spLocks noChangeAspect="1" noChangeArrowheads="1"/>
            </p:cNvSpPr>
            <p:nvPr/>
          </p:nvSpPr>
          <p:spPr bwMode="auto">
            <a:xfrm flipV="1">
              <a:off x="3772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" name="Group 71"/>
            <p:cNvGrpSpPr>
              <a:grpSpLocks noChangeAspect="1"/>
            </p:cNvGrpSpPr>
            <p:nvPr/>
          </p:nvGrpSpPr>
          <p:grpSpPr bwMode="auto">
            <a:xfrm>
              <a:off x="3268" y="1139"/>
              <a:ext cx="216" cy="216"/>
              <a:chOff x="2928" y="2448"/>
              <a:chExt cx="144" cy="144"/>
            </a:xfrm>
          </p:grpSpPr>
          <p:sp>
            <p:nvSpPr>
              <p:cNvPr id="353" name="Rectangle 7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" name="Rectangle 7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5" name="Rectangle 7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Rectangle 7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7" name="Rectangle 7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" name="Rectangle 7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9" name="Rectangle 7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0" name="Rectangle 7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1" name="Rectangle 8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7" name="Group 81"/>
            <p:cNvGrpSpPr>
              <a:grpSpLocks noChangeAspect="1"/>
            </p:cNvGrpSpPr>
            <p:nvPr/>
          </p:nvGrpSpPr>
          <p:grpSpPr bwMode="auto">
            <a:xfrm>
              <a:off x="3484" y="1139"/>
              <a:ext cx="216" cy="216"/>
              <a:chOff x="2928" y="2448"/>
              <a:chExt cx="144" cy="144"/>
            </a:xfrm>
          </p:grpSpPr>
          <p:sp>
            <p:nvSpPr>
              <p:cNvPr id="344" name="Rectangle 8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5" name="Rectangle 8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6" name="Rectangle 8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7" name="Rectangle 8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" name="Rectangle 8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" name="Rectangle 8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0" name="Rectangle 8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1" name="Rectangle 8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2" name="Rectangle 9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8" name="Group 91"/>
            <p:cNvGrpSpPr>
              <a:grpSpLocks noChangeAspect="1"/>
            </p:cNvGrpSpPr>
            <p:nvPr/>
          </p:nvGrpSpPr>
          <p:grpSpPr bwMode="auto">
            <a:xfrm>
              <a:off x="3700" y="1139"/>
              <a:ext cx="216" cy="216"/>
              <a:chOff x="2928" y="2448"/>
              <a:chExt cx="144" cy="144"/>
            </a:xfrm>
          </p:grpSpPr>
          <p:sp>
            <p:nvSpPr>
              <p:cNvPr id="335" name="Rectangle 9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" name="Rectangle 9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7" name="Rectangle 9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" name="Rectangle 9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" name="Rectangle 9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" name="Rectangle 9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1" name="Rectangle 9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2" name="Rectangle 9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" name="Rectangle 10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101"/>
            <p:cNvGrpSpPr>
              <a:grpSpLocks noChangeAspect="1"/>
            </p:cNvGrpSpPr>
            <p:nvPr/>
          </p:nvGrpSpPr>
          <p:grpSpPr bwMode="auto">
            <a:xfrm>
              <a:off x="3916" y="1139"/>
              <a:ext cx="216" cy="216"/>
              <a:chOff x="2928" y="2448"/>
              <a:chExt cx="144" cy="144"/>
            </a:xfrm>
          </p:grpSpPr>
          <p:sp>
            <p:nvSpPr>
              <p:cNvPr id="326" name="Rectangle 10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Rectangle 10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" name="Rectangle 10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" name="Rectangle 10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0" name="Rectangle 10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1" name="Rectangle 10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2" name="Rectangle 10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" name="Rectangle 10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" name="Rectangle 11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" name="Group 111"/>
            <p:cNvGrpSpPr>
              <a:grpSpLocks noChangeAspect="1"/>
            </p:cNvGrpSpPr>
            <p:nvPr/>
          </p:nvGrpSpPr>
          <p:grpSpPr bwMode="auto">
            <a:xfrm>
              <a:off x="4132" y="1139"/>
              <a:ext cx="216" cy="216"/>
              <a:chOff x="2928" y="2448"/>
              <a:chExt cx="144" cy="144"/>
            </a:xfrm>
          </p:grpSpPr>
          <p:sp>
            <p:nvSpPr>
              <p:cNvPr id="317" name="Rectangle 11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" name="Rectangle 11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Rectangle 11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Rectangle 11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Rectangle 11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Rectangle 11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Rectangle 11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4" name="Rectangle 11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5" name="Rectangle 12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" name="Group 121"/>
            <p:cNvGrpSpPr>
              <a:grpSpLocks noChangeAspect="1"/>
            </p:cNvGrpSpPr>
            <p:nvPr/>
          </p:nvGrpSpPr>
          <p:grpSpPr bwMode="auto">
            <a:xfrm>
              <a:off x="4132" y="1355"/>
              <a:ext cx="216" cy="216"/>
              <a:chOff x="2928" y="2448"/>
              <a:chExt cx="144" cy="144"/>
            </a:xfrm>
          </p:grpSpPr>
          <p:sp>
            <p:nvSpPr>
              <p:cNvPr id="308" name="Rectangle 12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" name="Rectangle 12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Rectangle 12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" name="Rectangle 12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Rectangle 12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Rectangle 12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Rectangle 12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Rectangle 12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6" name="Rectangle 13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2" name="Group 131"/>
            <p:cNvGrpSpPr>
              <a:grpSpLocks noChangeAspect="1"/>
            </p:cNvGrpSpPr>
            <p:nvPr/>
          </p:nvGrpSpPr>
          <p:grpSpPr bwMode="auto">
            <a:xfrm>
              <a:off x="4132" y="1571"/>
              <a:ext cx="216" cy="216"/>
              <a:chOff x="2928" y="2448"/>
              <a:chExt cx="144" cy="144"/>
            </a:xfrm>
          </p:grpSpPr>
          <p:sp>
            <p:nvSpPr>
              <p:cNvPr id="299" name="Rectangle 13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0" name="Rectangle 13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Rectangle 13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Rectangle 13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3" name="Rectangle 13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Rectangle 13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Rectangle 13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Rectangle 13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" name="Rectangle 14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" name="Group 142"/>
            <p:cNvGrpSpPr>
              <a:grpSpLocks/>
            </p:cNvGrpSpPr>
            <p:nvPr/>
          </p:nvGrpSpPr>
          <p:grpSpPr bwMode="auto">
            <a:xfrm>
              <a:off x="3268" y="1139"/>
              <a:ext cx="1080" cy="1080"/>
              <a:chOff x="3384" y="1392"/>
              <a:chExt cx="1080" cy="1080"/>
            </a:xfrm>
          </p:grpSpPr>
          <p:grpSp>
            <p:nvGrpSpPr>
              <p:cNvPr id="44" name="Group 143"/>
              <p:cNvGrpSpPr>
                <a:grpSpLocks/>
              </p:cNvGrpSpPr>
              <p:nvPr/>
            </p:nvGrpSpPr>
            <p:grpSpPr bwMode="auto">
              <a:xfrm>
                <a:off x="3384" y="2040"/>
                <a:ext cx="432" cy="432"/>
                <a:chOff x="2040" y="2544"/>
                <a:chExt cx="432" cy="432"/>
              </a:xfrm>
            </p:grpSpPr>
            <p:grpSp>
              <p:nvGrpSpPr>
                <p:cNvPr id="259" name="Group 144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290" name="Rectangle 14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Rectangle 14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2" name="Rectangle 14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Rectangle 14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4" name="Rectangle 14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5" name="Rectangle 15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6" name="Rectangle 15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" name="Rectangle 15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8" name="Rectangle 15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0" name="Group 154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281" name="Rectangle 15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2" name="Rectangle 15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Rectangle 15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4" name="Rectangle 15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Rectangle 15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6" name="Rectangle 16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Rectangle 16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8" name="Rectangle 16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Rectangle 16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1" name="Group 164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272" name="Rectangle 16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3" name="Rectangle 16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4" name="Rectangle 16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5" name="Rectangle 16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6" name="Rectangle 16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7" name="Rectangle 17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8" name="Rectangle 17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9" name="Rectangle 17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0" name="Rectangle 17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2" name="Group 174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263" name="Rectangle 17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4" name="Rectangle 17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Rectangle 17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6" name="Rectangle 17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Rectangle 17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8" name="Rectangle 18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Rectangle 18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0" name="Rectangle 18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1" name="Rectangle 18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5" name="Group 184"/>
              <p:cNvGrpSpPr>
                <a:grpSpLocks/>
              </p:cNvGrpSpPr>
              <p:nvPr/>
            </p:nvGrpSpPr>
            <p:grpSpPr bwMode="auto">
              <a:xfrm>
                <a:off x="3816" y="2040"/>
                <a:ext cx="432" cy="432"/>
                <a:chOff x="2040" y="2544"/>
                <a:chExt cx="432" cy="432"/>
              </a:xfrm>
            </p:grpSpPr>
            <p:grpSp>
              <p:nvGrpSpPr>
                <p:cNvPr id="219" name="Group 185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250" name="Rectangle 18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1" name="Rectangle 18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2" name="Rectangle 18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3" name="Rectangle 18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4" name="Rectangle 19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5" name="Rectangle 19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" name="Rectangle 19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7" name="Rectangle 19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8" name="Rectangle 19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0" name="Group 195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241" name="Rectangle 19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2" name="Rectangle 19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3" name="Rectangle 19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4" name="Rectangle 19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5" name="Rectangle 20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" name="Rectangle 20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" name="Rectangle 20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8" name="Rectangle 20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9" name="Rectangle 20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1" name="Group 205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232" name="Rectangle 20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3" name="Rectangle 20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4" name="Rectangle 20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5" name="Rectangle 20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6" name="Rectangle 21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7" name="Rectangle 21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8" name="Rectangle 21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9" name="Rectangle 21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0" name="Rectangle 21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2" name="Group 215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223" name="Rectangle 21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4" name="Rectangle 21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5" name="Rectangle 21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6" name="Rectangle 21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7" name="Rectangle 22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8" name="Rectangle 22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9" name="Rectangle 22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0" name="Rectangle 22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1" name="Rectangle 22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6" name="Group 225"/>
              <p:cNvGrpSpPr>
                <a:grpSpLocks/>
              </p:cNvGrpSpPr>
              <p:nvPr/>
            </p:nvGrpSpPr>
            <p:grpSpPr bwMode="auto">
              <a:xfrm>
                <a:off x="3384" y="1608"/>
                <a:ext cx="432" cy="432"/>
                <a:chOff x="2040" y="2544"/>
                <a:chExt cx="432" cy="432"/>
              </a:xfrm>
            </p:grpSpPr>
            <p:grpSp>
              <p:nvGrpSpPr>
                <p:cNvPr id="179" name="Group 226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210" name="Rectangle 22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1" name="Rectangle 22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2" name="Rectangle 22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3" name="Rectangle 23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4" name="Rectangle 23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5" name="Rectangle 23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6" name="Rectangle 23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7" name="Rectangle 23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8" name="Rectangle 23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0" name="Group 236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201" name="Rectangle 23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2" name="Rectangle 23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3" name="Rectangle 23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4" name="Rectangle 24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" name="Rectangle 24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" name="Rectangle 24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7" name="Rectangle 24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8" name="Rectangle 24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9" name="Rectangle 24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1" name="Group 246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192" name="Rectangle 24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3" name="Rectangle 24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4" name="Rectangle 24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5" name="Rectangle 25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6" name="Rectangle 25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Rectangle 25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8" name="Rectangle 25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9" name="Rectangle 25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0" name="Rectangle 25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2" name="Group 256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183" name="Rectangle 25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84" name="Rectangle 25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85" name="Rectangle 25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86" name="Rectangle 26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87" name="Rectangle 26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88" name="Rectangle 26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89" name="Rectangle 26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0" name="Rectangle 26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1" name="Rectangle 26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7" name="Group 266"/>
              <p:cNvGrpSpPr>
                <a:grpSpLocks/>
              </p:cNvGrpSpPr>
              <p:nvPr/>
            </p:nvGrpSpPr>
            <p:grpSpPr bwMode="auto">
              <a:xfrm>
                <a:off x="3816" y="1608"/>
                <a:ext cx="432" cy="432"/>
                <a:chOff x="2040" y="2544"/>
                <a:chExt cx="432" cy="432"/>
              </a:xfrm>
            </p:grpSpPr>
            <p:grpSp>
              <p:nvGrpSpPr>
                <p:cNvPr id="139" name="Group 267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170" name="Rectangle 26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1" name="Rectangle 26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" name="Rectangle 27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3" name="Rectangle 27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4" name="Rectangle 27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5" name="Rectangle 27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6" name="Rectangle 27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Rectangle 27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8" name="Rectangle 27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0" name="Group 277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161" name="Rectangle 27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2" name="Rectangle 27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Rectangle 28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" name="Rectangle 28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5" name="Rectangle 28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6" name="Rectangle 28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7" name="Rectangle 28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8" name="Rectangle 28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9" name="Rectangle 28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1" name="Group 287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152" name="Rectangle 28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Rectangle 28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4" name="Rectangle 29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5" name="Rectangle 29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6" name="Rectangle 29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7" name="Rectangle 29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Rectangle 29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9" name="Rectangle 29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0" name="Rectangle 29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2" name="Group 297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143" name="Rectangle 29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Rectangle 29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5" name="Rectangle 30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6" name="Rectangle 30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7" name="Rectangle 30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8" name="Rectangle 30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9" name="Rectangle 30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Rectangle 30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1" name="Rectangle 30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8" name="Group 307"/>
              <p:cNvGrpSpPr>
                <a:grpSpLocks noChangeAspect="1"/>
              </p:cNvGrpSpPr>
              <p:nvPr/>
            </p:nvGrpSpPr>
            <p:grpSpPr bwMode="auto">
              <a:xfrm>
                <a:off x="3384" y="1392"/>
                <a:ext cx="216" cy="216"/>
                <a:chOff x="2928" y="2448"/>
                <a:chExt cx="144" cy="144"/>
              </a:xfrm>
            </p:grpSpPr>
            <p:sp>
              <p:nvSpPr>
                <p:cNvPr id="130" name="Rectangle 3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1" name="Rectangle 3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Rectangle 3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" name="Rectangle 3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" name="Rectangle 3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" name="Rectangle 3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6" name="Rectangle 3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" name="Rectangle 3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" name="Rectangle 3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317"/>
              <p:cNvGrpSpPr>
                <a:grpSpLocks noChangeAspect="1"/>
              </p:cNvGrpSpPr>
              <p:nvPr/>
            </p:nvGrpSpPr>
            <p:grpSpPr bwMode="auto">
              <a:xfrm>
                <a:off x="3600" y="1392"/>
                <a:ext cx="216" cy="216"/>
                <a:chOff x="2928" y="2448"/>
                <a:chExt cx="144" cy="144"/>
              </a:xfrm>
            </p:grpSpPr>
            <p:sp>
              <p:nvSpPr>
                <p:cNvPr id="121" name="Rectangle 3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" name="Rectangle 3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" name="Rectangle 3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" name="Rectangle 3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" name="Rectangle 3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6" name="Rectangle 3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" name="Rectangle 3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Rectangle 3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Rectangle 3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" name="Group 327"/>
              <p:cNvGrpSpPr>
                <a:grpSpLocks noChangeAspect="1"/>
              </p:cNvGrpSpPr>
              <p:nvPr/>
            </p:nvGrpSpPr>
            <p:grpSpPr bwMode="auto">
              <a:xfrm>
                <a:off x="3816" y="1392"/>
                <a:ext cx="216" cy="216"/>
                <a:chOff x="2928" y="2448"/>
                <a:chExt cx="144" cy="144"/>
              </a:xfrm>
            </p:grpSpPr>
            <p:sp>
              <p:nvSpPr>
                <p:cNvPr id="112" name="Rectangle 3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" name="Rectangle 3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" name="Rectangle 3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" name="Rectangle 3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" name="Rectangle 3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" name="Rectangle 3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8" name="Rectangle 3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" name="Rectangle 3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" name="Rectangle 3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1" name="Group 337"/>
              <p:cNvGrpSpPr>
                <a:grpSpLocks noChangeAspect="1"/>
              </p:cNvGrpSpPr>
              <p:nvPr/>
            </p:nvGrpSpPr>
            <p:grpSpPr bwMode="auto">
              <a:xfrm>
                <a:off x="4032" y="1392"/>
                <a:ext cx="216" cy="216"/>
                <a:chOff x="2928" y="2448"/>
                <a:chExt cx="144" cy="144"/>
              </a:xfrm>
            </p:grpSpPr>
            <p:sp>
              <p:nvSpPr>
                <p:cNvPr id="103" name="Rectangle 3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Rectangle 3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Rectangle 3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Rectangle 3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Rectangle 3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Rectangle 3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Rectangle 3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Rectangle 3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Rectangle 3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2" name="Group 347"/>
              <p:cNvGrpSpPr>
                <a:grpSpLocks noChangeAspect="1"/>
              </p:cNvGrpSpPr>
              <p:nvPr/>
            </p:nvGrpSpPr>
            <p:grpSpPr bwMode="auto">
              <a:xfrm>
                <a:off x="4248" y="1392"/>
                <a:ext cx="216" cy="216"/>
                <a:chOff x="2928" y="2448"/>
                <a:chExt cx="144" cy="144"/>
              </a:xfrm>
            </p:grpSpPr>
            <p:sp>
              <p:nvSpPr>
                <p:cNvPr id="94" name="Rectangle 3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Rectangle 3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Rectangle 3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Rectangle 3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Rectangle 3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Rectangle 3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0" name="Rectangle 3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Rectangle 3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Rectangle 3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3" name="Group 357"/>
              <p:cNvGrpSpPr>
                <a:grpSpLocks noChangeAspect="1"/>
              </p:cNvGrpSpPr>
              <p:nvPr/>
            </p:nvGrpSpPr>
            <p:grpSpPr bwMode="auto">
              <a:xfrm>
                <a:off x="4248" y="1608"/>
                <a:ext cx="216" cy="216"/>
                <a:chOff x="2928" y="2448"/>
                <a:chExt cx="144" cy="144"/>
              </a:xfrm>
            </p:grpSpPr>
            <p:sp>
              <p:nvSpPr>
                <p:cNvPr id="85" name="Rectangle 3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Rectangle 3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Rectangle 3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Rectangle 3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Rectangle 3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Rectangle 3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Rectangle 3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Rectangle 3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" name="Rectangle 3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4" name="Group 367"/>
              <p:cNvGrpSpPr>
                <a:grpSpLocks noChangeAspect="1"/>
              </p:cNvGrpSpPr>
              <p:nvPr/>
            </p:nvGrpSpPr>
            <p:grpSpPr bwMode="auto">
              <a:xfrm>
                <a:off x="4248" y="1824"/>
                <a:ext cx="216" cy="216"/>
                <a:chOff x="2928" y="2448"/>
                <a:chExt cx="144" cy="144"/>
              </a:xfrm>
            </p:grpSpPr>
            <p:sp>
              <p:nvSpPr>
                <p:cNvPr id="76" name="Rectangle 3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Rectangle 3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" name="Rectangle 3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Rectangle 3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Rectangle 3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Rectangle 3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Rectangle 3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" name="Rectangle 3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" name="Rectangle 3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" name="Group 377"/>
              <p:cNvGrpSpPr>
                <a:grpSpLocks noChangeAspect="1"/>
              </p:cNvGrpSpPr>
              <p:nvPr/>
            </p:nvGrpSpPr>
            <p:grpSpPr bwMode="auto">
              <a:xfrm>
                <a:off x="4248" y="2040"/>
                <a:ext cx="216" cy="216"/>
                <a:chOff x="2928" y="2448"/>
                <a:chExt cx="144" cy="144"/>
              </a:xfrm>
            </p:grpSpPr>
            <p:sp>
              <p:nvSpPr>
                <p:cNvPr id="67" name="Rectangle 3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Rectangle 3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Rectangle 3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Rectangle 3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" name="Rectangle 3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Rectangle 3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Rectangle 3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Rectangle 3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Rectangle 3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6" name="Group 387"/>
              <p:cNvGrpSpPr>
                <a:grpSpLocks noChangeAspect="1"/>
              </p:cNvGrpSpPr>
              <p:nvPr/>
            </p:nvGrpSpPr>
            <p:grpSpPr bwMode="auto">
              <a:xfrm>
                <a:off x="4248" y="2256"/>
                <a:ext cx="216" cy="216"/>
                <a:chOff x="2928" y="2448"/>
                <a:chExt cx="144" cy="144"/>
              </a:xfrm>
            </p:grpSpPr>
            <p:sp>
              <p:nvSpPr>
                <p:cNvPr id="58" name="Rectangle 3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Rectangle 3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Rectangle 3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Rectangle 3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Rectangle 3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Rectangle 3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Rectangle 3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Rectangle 3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Rectangle 3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7" name="Rectangle 397"/>
              <p:cNvSpPr>
                <a:spLocks noChangeAspect="1" noChangeArrowheads="1"/>
              </p:cNvSpPr>
              <p:nvPr/>
            </p:nvSpPr>
            <p:spPr bwMode="auto">
              <a:xfrm flipV="1">
                <a:off x="3888" y="1896"/>
                <a:ext cx="72" cy="72"/>
              </a:xfrm>
              <a:prstGeom prst="rect">
                <a:avLst/>
              </a:prstGeom>
              <a:noFill/>
              <a:ln w="9525" cap="rnd">
                <a:solidFill>
                  <a:srgbClr val="11B119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80" name="Rectangle 398"/>
          <p:cNvSpPr>
            <a:spLocks noChangeArrowheads="1"/>
          </p:cNvSpPr>
          <p:nvPr/>
        </p:nvSpPr>
        <p:spPr bwMode="auto">
          <a:xfrm>
            <a:off x="5845175" y="5273676"/>
            <a:ext cx="384175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GB" altLang="en-US" sz="2700" b="1">
                <a:effectLst>
                  <a:outerShdw blurRad="38100" dist="38100" dir="2700000" algn="tl">
                    <a:srgbClr val="C0C0C0"/>
                  </a:outerShdw>
                </a:effectLst>
                <a:latin typeface="Trebuchet MS" panose="020B0603020202020204" pitchFamily="34" charset="0"/>
              </a:rPr>
              <a:t>p</a:t>
            </a:r>
            <a:endParaRPr lang="en-US" altLang="en-US" sz="2700" b="1">
              <a:effectLst>
                <a:outerShdw blurRad="38100" dist="38100" dir="2700000" algn="tl">
                  <a:srgbClr val="C0C0C0"/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381" name="Picture 400" descr="ex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4075113"/>
            <a:ext cx="24384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2" name="Group 888"/>
          <p:cNvGrpSpPr>
            <a:grpSpLocks/>
          </p:cNvGrpSpPr>
          <p:nvPr/>
        </p:nvGrpSpPr>
        <p:grpSpPr bwMode="auto">
          <a:xfrm>
            <a:off x="895350" y="3983038"/>
            <a:ext cx="2546350" cy="1709738"/>
            <a:chOff x="460" y="758"/>
            <a:chExt cx="1604" cy="1077"/>
          </a:xfrm>
        </p:grpSpPr>
        <p:grpSp>
          <p:nvGrpSpPr>
            <p:cNvPr id="383" name="Group 401"/>
            <p:cNvGrpSpPr>
              <a:grpSpLocks noChangeAspect="1"/>
            </p:cNvGrpSpPr>
            <p:nvPr/>
          </p:nvGrpSpPr>
          <p:grpSpPr bwMode="auto">
            <a:xfrm>
              <a:off x="750" y="1371"/>
              <a:ext cx="432" cy="262"/>
              <a:chOff x="3288" y="1296"/>
              <a:chExt cx="1080" cy="648"/>
            </a:xfrm>
          </p:grpSpPr>
          <p:sp>
            <p:nvSpPr>
              <p:cNvPr id="741" name="Rectangle 402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" name="Rectangle 403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" name="Rectangle 404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" name="Rectangle 405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5" name="Rectangle 406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6" name="Rectangle 407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" name="Rectangle 408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" name="Rectangle 409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9" name="Rectangle 410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0" name="Rectangle 41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1" name="Rectangle 412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2" name="Rectangle 413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3" name="Rectangle 414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4" name="Rectangle 415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55" name="Group 416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850" name="Rectangle 4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1" name="Rectangle 4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2" name="Rectangle 4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3" name="Rectangle 4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4" name="Rectangle 4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5" name="Rectangle 4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6" name="Rectangle 4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7" name="Rectangle 4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8" name="Rectangle 4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56" name="Group 426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841" name="Rectangle 4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" name="Rectangle 4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3" name="Rectangle 4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" name="Rectangle 4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5" name="Rectangle 4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6" name="Rectangle 4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7" name="Rectangle 4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8" name="Rectangle 4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" name="Rectangle 4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57" name="Rectangle 436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" name="Rectangle 437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9" name="Rectangle 438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0" name="Rectangle 43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1" name="Rectangle 440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2" name="Rectangle 441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3" name="Rectangle 442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4" name="Rectangle 443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5" name="Rectangle 444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6" name="Rectangle 445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7" name="Rectangle 446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" name="Rectangle 447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" name="Rectangle 448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0" name="Group 449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832" name="Rectangle 4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3" name="Rectangle 4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" name="Rectangle 4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5" name="Rectangle 4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" name="Rectangle 4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7" name="Rectangle 4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" name="Rectangle 4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9" name="Rectangle 4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" name="Rectangle 4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71" name="Group 459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823" name="Rectangle 4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" name="Rectangle 4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5" name="Rectangle 4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6" name="Rectangle 4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7" name="Rectangle 4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8" name="Rectangle 4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9" name="Rectangle 4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" name="Rectangle 4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1" name="Rectangle 4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72" name="Group 469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814" name="Rectangle 4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5" name="Rectangle 4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6" name="Rectangle 4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7" name="Rectangle 4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8" name="Rectangle 4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9" name="Rectangle 4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0" name="Rectangle 4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1" name="Rectangle 4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2" name="Rectangle 4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73" name="Group 479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805" name="Rectangle 4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6" name="Rectangle 4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7" name="Rectangle 4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8" name="Rectangle 4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9" name="Rectangle 4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0" name="Rectangle 4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1" name="Rectangle 4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2" name="Rectangle 4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3" name="Rectangle 4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74" name="Group 489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796" name="Rectangle 4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7" name="Rectangle 4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8" name="Rectangle 4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9" name="Rectangle 4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0" name="Rectangle 4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1" name="Rectangle 4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2" name="Rectangle 4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3" name="Rectangle 4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4" name="Rectangle 4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75" name="Group 499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787" name="Rectangle 5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8" name="Rectangle 5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9" name="Rectangle 5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0" name="Rectangle 5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1" name="Rectangle 5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2" name="Rectangle 5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3" name="Rectangle 5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4" name="Rectangle 5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5" name="Rectangle 5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76" name="Group 509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778" name="Rectangle 5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" name="Rectangle 5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0" name="Rectangle 5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" name="Rectangle 5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2" name="Rectangle 5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3" name="Rectangle 5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4" name="Rectangle 5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5" name="Rectangle 5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6" name="Rectangle 5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77" name="Rectangle 519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84" name="Group 520"/>
            <p:cNvGrpSpPr>
              <a:grpSpLocks noChangeAspect="1"/>
            </p:cNvGrpSpPr>
            <p:nvPr/>
          </p:nvGrpSpPr>
          <p:grpSpPr bwMode="auto">
            <a:xfrm>
              <a:off x="1632" y="1573"/>
              <a:ext cx="432" cy="262"/>
              <a:chOff x="3288" y="1296"/>
              <a:chExt cx="1080" cy="648"/>
            </a:xfrm>
          </p:grpSpPr>
          <p:sp>
            <p:nvSpPr>
              <p:cNvPr id="623" name="Rectangle 521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4" name="Rectangle 522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5" name="Rectangle 523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6" name="Rectangle 524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7" name="Rectangle 525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8" name="Rectangle 526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9" name="Rectangle 527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0" name="Rectangle 528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1" name="Rectangle 529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2" name="Rectangle 530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3" name="Rectangle 53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4" name="Rectangle 532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" name="Rectangle 533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" name="Rectangle 534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37" name="Group 535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732" name="Rectangle 5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3" name="Rectangle 5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4" name="Rectangle 5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5" name="Rectangle 5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6" name="Rectangle 5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7" name="Rectangle 5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8" name="Rectangle 5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9" name="Rectangle 5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0" name="Rectangle 5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8" name="Group 545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723" name="Rectangle 5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4" name="Rectangle 5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" name="Rectangle 5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" name="Rectangle 5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" name="Rectangle 5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" name="Rectangle 5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" name="Rectangle 5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0" name="Rectangle 5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1" name="Rectangle 5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39" name="Rectangle 555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0" name="Rectangle 556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1" name="Rectangle 557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2" name="Rectangle 558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3" name="Rectangle 55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4" name="Rectangle 560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5" name="Rectangle 561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6" name="Rectangle 562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7" name="Rectangle 563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8" name="Rectangle 564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9" name="Rectangle 565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0" name="Rectangle 566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1" name="Rectangle 567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52" name="Group 568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714" name="Rectangle 5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5" name="Rectangle 5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6" name="Rectangle 5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7" name="Rectangle 5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8" name="Rectangle 5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" name="Rectangle 5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" name="Rectangle 5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" name="Rectangle 5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" name="Rectangle 5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53" name="Group 578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705" name="Rectangle 5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6" name="Rectangle 5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7" name="Rectangle 5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8" name="Rectangle 5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9" name="Rectangle 5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0" name="Rectangle 5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1" name="Rectangle 5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2" name="Rectangle 5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3" name="Rectangle 5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54" name="Group 588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696" name="Rectangle 5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7" name="Rectangle 5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8" name="Rectangle 5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9" name="Rectangle 5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0" name="Rectangle 5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1" name="Rectangle 5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2" name="Rectangle 5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3" name="Rectangle 5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4" name="Rectangle 5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55" name="Group 598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687" name="Rectangle 5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8" name="Rectangle 6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9" name="Rectangle 6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0" name="Rectangle 6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1" name="Rectangle 6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2" name="Rectangle 6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3" name="Rectangle 6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4" name="Rectangle 6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5" name="Rectangle 6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56" name="Group 608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678" name="Rectangle 6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9" name="Rectangle 6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0" name="Rectangle 6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1" name="Rectangle 6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2" name="Rectangle 6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3" name="Rectangle 6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4" name="Rectangle 6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5" name="Rectangle 6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6" name="Rectangle 6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57" name="Group 618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669" name="Rectangle 6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0" name="Rectangle 6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1" name="Rectangle 6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2" name="Rectangle 6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3" name="Rectangle 6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4" name="Rectangle 6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5" name="Rectangle 6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6" name="Rectangle 6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7" name="Rectangle 6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58" name="Group 628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660" name="Rectangle 6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1" name="Rectangle 6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2" name="Rectangle 6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3" name="Rectangle 6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4" name="Rectangle 6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5" name="Rectangle 6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6" name="Rectangle 6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7" name="Rectangle 6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8" name="Rectangle 6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59" name="Rectangle 638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85" name="Group 639"/>
            <p:cNvGrpSpPr>
              <a:grpSpLocks noChangeAspect="1"/>
            </p:cNvGrpSpPr>
            <p:nvPr/>
          </p:nvGrpSpPr>
          <p:grpSpPr bwMode="auto">
            <a:xfrm>
              <a:off x="1368" y="968"/>
              <a:ext cx="432" cy="262"/>
              <a:chOff x="3288" y="1296"/>
              <a:chExt cx="1080" cy="648"/>
            </a:xfrm>
          </p:grpSpPr>
          <p:sp>
            <p:nvSpPr>
              <p:cNvPr id="505" name="Rectangle 640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6" name="Rectangle 641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7" name="Rectangle 642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8" name="Rectangle 643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9" name="Rectangle 644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0" name="Rectangle 645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1" name="Rectangle 646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" name="Rectangle 647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3" name="Rectangle 648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" name="Rectangle 649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5" name="Rectangle 650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6" name="Rectangle 65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7" name="Rectangle 652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8" name="Rectangle 653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19" name="Group 654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614" name="Rectangle 6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" name="Rectangle 6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6" name="Rectangle 6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7" name="Rectangle 6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8" name="Rectangle 6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9" name="Rectangle 6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0" name="Rectangle 6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1" name="Rectangle 6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2" name="Rectangle 6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20" name="Group 664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605" name="Rectangle 6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6" name="Rectangle 6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7" name="Rectangle 6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8" name="Rectangle 6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" name="Rectangle 6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0" name="Rectangle 6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1" name="Rectangle 6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2" name="Rectangle 6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3" name="Rectangle 6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21" name="Rectangle 674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2" name="Rectangle 675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3" name="Rectangle 676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4" name="Rectangle 677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5" name="Rectangle 678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6" name="Rectangle 67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7" name="Rectangle 680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8" name="Rectangle 681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9" name="Rectangle 682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" name="Rectangle 683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" name="Rectangle 684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2" name="Rectangle 685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" name="Rectangle 686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34" name="Group 687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596" name="Rectangle 6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7" name="Rectangle 6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8" name="Rectangle 6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9" name="Rectangle 6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0" name="Rectangle 6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1" name="Rectangle 6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2" name="Rectangle 6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3" name="Rectangle 6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" name="Rectangle 6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35" name="Group 697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587" name="Rectangle 6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8" name="Rectangle 6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9" name="Rectangle 7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0" name="Rectangle 7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1" name="Rectangle 7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2" name="Rectangle 7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3" name="Rectangle 7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4" name="Rectangle 7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5" name="Rectangle 7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36" name="Group 707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578" name="Rectangle 7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9" name="Rectangle 7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0" name="Rectangle 7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1" name="Rectangle 7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2" name="Rectangle 7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3" name="Rectangle 7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4" name="Rectangle 7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5" name="Rectangle 7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6" name="Rectangle 7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37" name="Group 717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569" name="Rectangle 7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0" name="Rectangle 7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1" name="Rectangle 7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2" name="Rectangle 7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3" name="Rectangle 7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4" name="Rectangle 7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5" name="Rectangle 7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6" name="Rectangle 7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7" name="Rectangle 7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38" name="Group 727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560" name="Rectangle 7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1" name="Rectangle 7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2" name="Rectangle 7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3" name="Rectangle 7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4" name="Rectangle 7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5" name="Rectangle 7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6" name="Rectangle 7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7" name="Rectangle 7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8" name="Rectangle 7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39" name="Group 737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551" name="Rectangle 7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2" name="Rectangle 7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3" name="Rectangle 7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4" name="Rectangle 7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" name="Rectangle 7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6" name="Rectangle 7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7" name="Rectangle 7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8" name="Rectangle 7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9" name="Rectangle 7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40" name="Group 747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542" name="Rectangle 7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3" name="Rectangle 7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4" name="Rectangle 7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5" name="Rectangle 7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6" name="Rectangle 7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7" name="Rectangle 7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8" name="Rectangle 7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9" name="Rectangle 7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0" name="Rectangle 7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41" name="Rectangle 757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86" name="Group 758"/>
            <p:cNvGrpSpPr>
              <a:grpSpLocks noChangeAspect="1"/>
            </p:cNvGrpSpPr>
            <p:nvPr/>
          </p:nvGrpSpPr>
          <p:grpSpPr bwMode="auto">
            <a:xfrm>
              <a:off x="460" y="758"/>
              <a:ext cx="432" cy="262"/>
              <a:chOff x="3288" y="1296"/>
              <a:chExt cx="1080" cy="648"/>
            </a:xfrm>
          </p:grpSpPr>
          <p:sp>
            <p:nvSpPr>
              <p:cNvPr id="387" name="Rectangle 759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8" name="Rectangle 760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" name="Rectangle 761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0" name="Rectangle 762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1" name="Rectangle 763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2" name="Rectangle 764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3" name="Rectangle 765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4" name="Rectangle 766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5" name="Rectangle 767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6" name="Rectangle 768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7" name="Rectangle 769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8" name="Rectangle 770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" name="Rectangle 771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" name="Rectangle 772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01" name="Group 773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96" name="Rectangle 7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7" name="Rectangle 7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8" name="Rectangle 7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9" name="Rectangle 7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0" name="Rectangle 7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" name="Rectangle 7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2" name="Rectangle 7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3" name="Rectangle 7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4" name="Rectangle 7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2" name="Group 783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87" name="Rectangle 7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8" name="Rectangle 7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9" name="Rectangle 7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0" name="Rectangle 7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1" name="Rectangle 7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2" name="Rectangle 7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3" name="Rectangle 7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4" name="Rectangle 7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5" name="Rectangle 7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03" name="Rectangle 793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4" name="Rectangle 794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5" name="Rectangle 795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6" name="Rectangle 796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7" name="Rectangle 797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8" name="Rectangle 798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" name="Rectangle 799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" name="Rectangle 800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1" name="Rectangle 801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2" name="Rectangle 802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3" name="Rectangle 803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4" name="Rectangle 804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" name="Rectangle 805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16" name="Group 806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78" name="Rectangle 8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9" name="Rectangle 8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0" name="Rectangle 8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1" name="Rectangle 8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2" name="Rectangle 8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" name="Rectangle 8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4" name="Rectangle 8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5" name="Rectangle 8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6" name="Rectangle 8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7" name="Group 816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69" name="Rectangle 8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0" name="Rectangle 8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1" name="Rectangle 8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2" name="Rectangle 8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3" name="Rectangle 8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4" name="Rectangle 8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5" name="Rectangle 8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6" name="Rectangle 8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7" name="Rectangle 8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8" name="Group 826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60" name="Rectangle 8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1" name="Rectangle 8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" name="Rectangle 8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3" name="Rectangle 8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" name="Rectangle 8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5" name="Rectangle 8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" name="Rectangle 8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7" name="Rectangle 8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8" name="Rectangle 8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9" name="Group 836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51" name="Rectangle 8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2" name="Rectangle 8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3" name="Rectangle 8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4" name="Rectangle 8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5" name="Rectangle 8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6" name="Rectangle 8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7" name="Rectangle 8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8" name="Rectangle 8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9" name="Rectangle 8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0" name="Group 846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42" name="Rectangle 8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3" name="Rectangle 8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4" name="Rectangle 8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5" name="Rectangle 8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6" name="Rectangle 8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7" name="Rectangle 8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8" name="Rectangle 8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9" name="Rectangle 8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0" name="Rectangle 8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1" name="Group 856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33" name="Rectangle 8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4" name="Rectangle 8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5" name="Rectangle 8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6" name="Rectangle 8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" name="Rectangle 8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" name="Rectangle 8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9" name="Rectangle 8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" name="Rectangle 8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" name="Rectangle 8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2" name="Group 866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24" name="Rectangle 8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5" name="Rectangle 8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6" name="Rectangle 8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7" name="Rectangle 8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8" name="Rectangle 8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9" name="Rectangle 8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0" name="Rectangle 8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1" name="Rectangle 8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2" name="Rectangle 8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23" name="Rectangle 876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859" name="Text Box 877"/>
          <p:cNvSpPr txBox="1">
            <a:spLocks noChangeArrowheads="1"/>
          </p:cNvSpPr>
          <p:nvPr/>
        </p:nvSpPr>
        <p:spPr bwMode="auto">
          <a:xfrm>
            <a:off x="1504950" y="6078538"/>
            <a:ext cx="13827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600" b="1">
                <a:latin typeface="Arial" panose="020B0604020202020204" pitchFamily="34" charset="0"/>
              </a:rPr>
              <a:t>input image</a:t>
            </a:r>
            <a:r>
              <a:rPr lang="en-US" altLang="en-US" sz="16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60" name="Text Box 889"/>
          <p:cNvSpPr txBox="1">
            <a:spLocks noChangeArrowheads="1"/>
          </p:cNvSpPr>
          <p:nvPr/>
        </p:nvSpPr>
        <p:spPr bwMode="auto">
          <a:xfrm>
            <a:off x="5410200" y="6405563"/>
            <a:ext cx="2047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600" b="1">
                <a:latin typeface="Arial" panose="020B0604020202020204" pitchFamily="34" charset="0"/>
              </a:rPr>
              <a:t>synthesized image</a:t>
            </a:r>
            <a:r>
              <a:rPr lang="en-US" altLang="en-US" sz="16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61" name="TextBox 860"/>
          <p:cNvSpPr txBox="1"/>
          <p:nvPr/>
        </p:nvSpPr>
        <p:spPr>
          <a:xfrm>
            <a:off x="9505950" y="4260321"/>
            <a:ext cx="2068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Creates texture</a:t>
            </a:r>
          </a:p>
          <a:p>
            <a:r>
              <a:rPr lang="en-US" dirty="0"/>
              <a:t>o</a:t>
            </a:r>
            <a:r>
              <a:rPr lang="en-US" dirty="0" smtClean="0"/>
              <a:t>ne pixel at a time!!</a:t>
            </a:r>
          </a:p>
        </p:txBody>
      </p:sp>
    </p:spTree>
    <p:extLst>
      <p:ext uri="{BB962C8B-B14F-4D97-AF65-F5344CB8AC3E}">
        <p14:creationId xmlns:p14="http://schemas.microsoft.com/office/powerpoint/2010/main" val="387239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Some Details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219200"/>
            <a:ext cx="8686800" cy="4876800"/>
          </a:xfrm>
        </p:spPr>
        <p:txBody>
          <a:bodyPr/>
          <a:lstStyle/>
          <a:p>
            <a:pPr eaLnBrk="1" hangingPunct="1"/>
            <a:r>
              <a:rPr lang="en-US" altLang="en-US" smtClean="0"/>
              <a:t>Growing is in “onion skin” order</a:t>
            </a:r>
          </a:p>
          <a:p>
            <a:pPr lvl="1" eaLnBrk="1" hangingPunct="1"/>
            <a:r>
              <a:rPr lang="en-US" altLang="en-US" smtClean="0"/>
              <a:t>Within each “layer”, pixels with most neighbors are synthesized first</a:t>
            </a:r>
          </a:p>
          <a:p>
            <a:pPr lvl="1" eaLnBrk="1" hangingPunct="1"/>
            <a:r>
              <a:rPr lang="en-US" altLang="en-US" smtClean="0"/>
              <a:t>If no close match can be found, the pixel is not synthesized until the end</a:t>
            </a:r>
          </a:p>
          <a:p>
            <a:pPr eaLnBrk="1" hangingPunct="1"/>
            <a:r>
              <a:rPr lang="en-US" altLang="en-US" smtClean="0"/>
              <a:t>Using </a:t>
            </a:r>
            <a:r>
              <a:rPr lang="en-US" altLang="en-US" i="1" smtClean="0"/>
              <a:t>Gaussian-weighted </a:t>
            </a:r>
            <a:r>
              <a:rPr lang="en-US" altLang="en-US" smtClean="0"/>
              <a:t>SSD is very important</a:t>
            </a:r>
          </a:p>
          <a:p>
            <a:pPr lvl="1" eaLnBrk="1" hangingPunct="1"/>
            <a:r>
              <a:rPr lang="en-US" altLang="en-US" smtClean="0"/>
              <a:t> to make sure the new pixel agrees with its closest neighbors</a:t>
            </a:r>
          </a:p>
          <a:p>
            <a:pPr lvl="1" eaLnBrk="1" hangingPunct="1"/>
            <a:r>
              <a:rPr lang="en-US" altLang="en-US" smtClean="0"/>
              <a:t>Approximates reduction to a smaller neighborhood window if data is too sparse</a:t>
            </a:r>
          </a:p>
        </p:txBody>
      </p:sp>
    </p:spTree>
    <p:extLst>
      <p:ext uri="{BB962C8B-B14F-4D97-AF65-F5344CB8AC3E}">
        <p14:creationId xmlns:p14="http://schemas.microsoft.com/office/powerpoint/2010/main" val="124626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Neighborhood Window</a:t>
            </a: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1" t="19356" r="16129" b="18817"/>
          <a:stretch>
            <a:fillRect/>
          </a:stretch>
        </p:blipFill>
        <p:spPr bwMode="auto">
          <a:xfrm>
            <a:off x="4711700" y="2057400"/>
            <a:ext cx="1612900" cy="146050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7864" r="6667" b="8388"/>
          <a:stretch>
            <a:fillRect/>
          </a:stretch>
        </p:blipFill>
        <p:spPr bwMode="auto">
          <a:xfrm>
            <a:off x="1790700" y="4473576"/>
            <a:ext cx="2654300" cy="2028825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20268" r="19048" b="18927"/>
          <a:stretch>
            <a:fillRect/>
          </a:stretch>
        </p:blipFill>
        <p:spPr bwMode="auto">
          <a:xfrm>
            <a:off x="2692400" y="2501900"/>
            <a:ext cx="685800" cy="64770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5334000" y="2590800"/>
            <a:ext cx="304800" cy="3048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7351" name="Line 7"/>
          <p:cNvSpPr>
            <a:spLocks noChangeShapeType="1"/>
          </p:cNvSpPr>
          <p:nvPr/>
        </p:nvSpPr>
        <p:spPr bwMode="auto">
          <a:xfrm flipH="1">
            <a:off x="2895600" y="2895600"/>
            <a:ext cx="2590800" cy="15240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686300" y="2590800"/>
            <a:ext cx="2667000" cy="3911600"/>
            <a:chOff x="1992" y="1632"/>
            <a:chExt cx="1680" cy="2464"/>
          </a:xfrm>
        </p:grpSpPr>
        <p:pic>
          <p:nvPicPr>
            <p:cNvPr id="57362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" t="7864" r="6250" b="8388"/>
            <a:stretch>
              <a:fillRect/>
            </a:stretch>
          </p:blipFill>
          <p:spPr bwMode="auto">
            <a:xfrm>
              <a:off x="1992" y="2818"/>
              <a:ext cx="1680" cy="127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363" name="Rectangle 10"/>
            <p:cNvSpPr>
              <a:spLocks noChangeArrowheads="1"/>
            </p:cNvSpPr>
            <p:nvPr/>
          </p:nvSpPr>
          <p:spPr bwMode="auto">
            <a:xfrm>
              <a:off x="2400" y="1632"/>
              <a:ext cx="288" cy="288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364" name="Line 11"/>
            <p:cNvSpPr>
              <a:spLocks noChangeShapeType="1"/>
            </p:cNvSpPr>
            <p:nvPr/>
          </p:nvSpPr>
          <p:spPr bwMode="auto">
            <a:xfrm>
              <a:off x="2544" y="1920"/>
              <a:ext cx="0" cy="864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5334000" y="2590800"/>
            <a:ext cx="4902200" cy="3911600"/>
            <a:chOff x="2400" y="1632"/>
            <a:chExt cx="3088" cy="2464"/>
          </a:xfrm>
        </p:grpSpPr>
        <p:pic>
          <p:nvPicPr>
            <p:cNvPr id="57359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" t="7869" r="6667" b="8394"/>
            <a:stretch>
              <a:fillRect/>
            </a:stretch>
          </p:blipFill>
          <p:spPr bwMode="auto">
            <a:xfrm>
              <a:off x="3816" y="2819"/>
              <a:ext cx="1672" cy="1277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360" name="Rectangle 14"/>
            <p:cNvSpPr>
              <a:spLocks noChangeArrowheads="1"/>
            </p:cNvSpPr>
            <p:nvPr/>
          </p:nvSpPr>
          <p:spPr bwMode="auto">
            <a:xfrm>
              <a:off x="2400" y="1632"/>
              <a:ext cx="384" cy="3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361" name="Line 15"/>
            <p:cNvSpPr>
              <a:spLocks noChangeShapeType="1"/>
            </p:cNvSpPr>
            <p:nvPr/>
          </p:nvSpPr>
          <p:spPr bwMode="auto">
            <a:xfrm>
              <a:off x="2688" y="2016"/>
              <a:ext cx="1152" cy="76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5334000" y="2185988"/>
            <a:ext cx="4902200" cy="2030412"/>
            <a:chOff x="2400" y="1377"/>
            <a:chExt cx="3088" cy="1279"/>
          </a:xfrm>
        </p:grpSpPr>
        <p:pic>
          <p:nvPicPr>
            <p:cNvPr id="57356" name="Picture 1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" t="7858" r="6667" b="8383"/>
            <a:stretch>
              <a:fillRect/>
            </a:stretch>
          </p:blipFill>
          <p:spPr bwMode="auto">
            <a:xfrm>
              <a:off x="3816" y="1377"/>
              <a:ext cx="1672" cy="1279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357" name="Rectangle 18"/>
            <p:cNvSpPr>
              <a:spLocks noChangeArrowheads="1"/>
            </p:cNvSpPr>
            <p:nvPr/>
          </p:nvSpPr>
          <p:spPr bwMode="auto">
            <a:xfrm>
              <a:off x="2400" y="1632"/>
              <a:ext cx="528" cy="480"/>
            </a:xfrm>
            <a:prstGeom prst="rect">
              <a:avLst/>
            </a:prstGeom>
            <a:noFill/>
            <a:ln w="38100">
              <a:solidFill>
                <a:srgbClr val="FF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358" name="Line 19"/>
            <p:cNvSpPr>
              <a:spLocks noChangeShapeType="1"/>
            </p:cNvSpPr>
            <p:nvPr/>
          </p:nvSpPr>
          <p:spPr bwMode="auto">
            <a:xfrm>
              <a:off x="2928" y="1872"/>
              <a:ext cx="864" cy="9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355" name="Text Box 20"/>
          <p:cNvSpPr txBox="1">
            <a:spLocks noChangeArrowheads="1"/>
          </p:cNvSpPr>
          <p:nvPr/>
        </p:nvSpPr>
        <p:spPr bwMode="auto">
          <a:xfrm>
            <a:off x="2743200" y="2133601"/>
            <a:ext cx="65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>
                <a:latin typeface="Times New Roman" panose="02020603050405020304" pitchFamily="18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8653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0"/>
            <a:ext cx="7772400" cy="1143000"/>
          </a:xfrm>
        </p:spPr>
        <p:txBody>
          <a:bodyPr vert="horz" lIns="0" tIns="0" rIns="0" bIns="0" rtlCol="0" anchor="ctr">
            <a:normAutofit/>
          </a:bodyPr>
          <a:lstStyle/>
          <a:p>
            <a:pPr eaLnBrk="1" hangingPunct="1"/>
            <a:r>
              <a:rPr lang="en-GB" altLang="en-US" smtClean="0"/>
              <a:t>Varying Window Size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657225"/>
            <a:ext cx="6350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6020" r="6250" b="5869"/>
          <a:stretch>
            <a:fillRect/>
          </a:stretch>
        </p:blipFill>
        <p:spPr bwMode="auto">
          <a:xfrm>
            <a:off x="2038350" y="1495426"/>
            <a:ext cx="1866900" cy="185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7" t="5910" r="6702" b="5910"/>
          <a:stretch>
            <a:fillRect/>
          </a:stretch>
        </p:blipFill>
        <p:spPr bwMode="auto">
          <a:xfrm>
            <a:off x="4086226" y="1492250"/>
            <a:ext cx="1865313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7" t="5910" r="7149" b="5910"/>
          <a:stretch>
            <a:fillRect/>
          </a:stretch>
        </p:blipFill>
        <p:spPr bwMode="auto">
          <a:xfrm>
            <a:off x="6145214" y="1492250"/>
            <a:ext cx="1855787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3" t="5905" r="7143" b="5905"/>
          <a:stretch>
            <a:fillRect/>
          </a:stretch>
        </p:blipFill>
        <p:spPr bwMode="auto">
          <a:xfrm>
            <a:off x="8201026" y="1492250"/>
            <a:ext cx="1857375" cy="184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578225"/>
            <a:ext cx="8382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" r="781" b="1628"/>
          <a:stretch>
            <a:fillRect/>
          </a:stretch>
        </p:blipFill>
        <p:spPr bwMode="auto">
          <a:xfrm>
            <a:off x="2438400" y="4273551"/>
            <a:ext cx="241935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264025"/>
            <a:ext cx="24384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264025"/>
            <a:ext cx="237013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80" name="Text Box 12"/>
          <p:cNvSpPr txBox="1">
            <a:spLocks noChangeArrowheads="1"/>
          </p:cNvSpPr>
          <p:nvPr/>
        </p:nvSpPr>
        <p:spPr bwMode="auto">
          <a:xfrm>
            <a:off x="2422525" y="6137275"/>
            <a:ext cx="2364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Increasing window size</a:t>
            </a:r>
          </a:p>
        </p:txBody>
      </p:sp>
      <p:sp>
        <p:nvSpPr>
          <p:cNvPr id="58381" name="Line 13"/>
          <p:cNvSpPr>
            <a:spLocks noChangeShapeType="1"/>
          </p:cNvSpPr>
          <p:nvPr/>
        </p:nvSpPr>
        <p:spPr bwMode="auto">
          <a:xfrm>
            <a:off x="5562600" y="6400800"/>
            <a:ext cx="3962400" cy="0"/>
          </a:xfrm>
          <a:prstGeom prst="line">
            <a:avLst/>
          </a:prstGeom>
          <a:noFill/>
          <a:ln w="38100">
            <a:solidFill>
              <a:srgbClr val="11B119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reeform 2"/>
          <p:cNvSpPr>
            <a:spLocks noChangeArrowheads="1"/>
          </p:cNvSpPr>
          <p:nvPr/>
        </p:nvSpPr>
        <p:spPr bwMode="auto">
          <a:xfrm>
            <a:off x="3962400" y="2782889"/>
            <a:ext cx="376238" cy="427037"/>
          </a:xfrm>
          <a:custGeom>
            <a:avLst/>
            <a:gdLst>
              <a:gd name="T0" fmla="*/ 787 w 1051"/>
              <a:gd name="T1" fmla="*/ 0 h 1192"/>
              <a:gd name="T2" fmla="*/ 263 w 1051"/>
              <a:gd name="T3" fmla="*/ 0 h 1192"/>
              <a:gd name="T4" fmla="*/ 263 w 1051"/>
              <a:gd name="T5" fmla="*/ 893 h 1192"/>
              <a:gd name="T6" fmla="*/ 0 w 1051"/>
              <a:gd name="T7" fmla="*/ 893 h 1192"/>
              <a:gd name="T8" fmla="*/ 525 w 1051"/>
              <a:gd name="T9" fmla="*/ 1191 h 1192"/>
              <a:gd name="T10" fmla="*/ 1050 w 1051"/>
              <a:gd name="T11" fmla="*/ 893 h 1192"/>
              <a:gd name="T12" fmla="*/ 787 w 1051"/>
              <a:gd name="T13" fmla="*/ 893 h 1192"/>
              <a:gd name="T14" fmla="*/ 787 w 1051"/>
              <a:gd name="T15" fmla="*/ 0 h 119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1"/>
              <a:gd name="T25" fmla="*/ 0 h 1192"/>
              <a:gd name="T26" fmla="*/ 1051 w 1051"/>
              <a:gd name="T27" fmla="*/ 1192 h 119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1" h="1192">
                <a:moveTo>
                  <a:pt x="787" y="0"/>
                </a:moveTo>
                <a:lnTo>
                  <a:pt x="263" y="0"/>
                </a:lnTo>
                <a:lnTo>
                  <a:pt x="263" y="893"/>
                </a:lnTo>
                <a:lnTo>
                  <a:pt x="0" y="893"/>
                </a:lnTo>
                <a:lnTo>
                  <a:pt x="525" y="1191"/>
                </a:lnTo>
                <a:lnTo>
                  <a:pt x="1050" y="893"/>
                </a:lnTo>
                <a:lnTo>
                  <a:pt x="787" y="893"/>
                </a:lnTo>
                <a:lnTo>
                  <a:pt x="787" y="0"/>
                </a:lnTo>
              </a:path>
            </a:pathLst>
          </a:custGeom>
          <a:solidFill>
            <a:srgbClr val="11B119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5" name="Freeform 3"/>
          <p:cNvSpPr>
            <a:spLocks noChangeArrowheads="1"/>
          </p:cNvSpPr>
          <p:nvPr/>
        </p:nvSpPr>
        <p:spPr bwMode="auto">
          <a:xfrm>
            <a:off x="8001000" y="2768601"/>
            <a:ext cx="376238" cy="396875"/>
          </a:xfrm>
          <a:custGeom>
            <a:avLst/>
            <a:gdLst>
              <a:gd name="T0" fmla="*/ 787 w 1050"/>
              <a:gd name="T1" fmla="*/ 0 h 1107"/>
              <a:gd name="T2" fmla="*/ 262 w 1050"/>
              <a:gd name="T3" fmla="*/ 0 h 1107"/>
              <a:gd name="T4" fmla="*/ 262 w 1050"/>
              <a:gd name="T5" fmla="*/ 829 h 1107"/>
              <a:gd name="T6" fmla="*/ 0 w 1050"/>
              <a:gd name="T7" fmla="*/ 829 h 1107"/>
              <a:gd name="T8" fmla="*/ 524 w 1050"/>
              <a:gd name="T9" fmla="*/ 1106 h 1107"/>
              <a:gd name="T10" fmla="*/ 1049 w 1050"/>
              <a:gd name="T11" fmla="*/ 829 h 1107"/>
              <a:gd name="T12" fmla="*/ 787 w 1050"/>
              <a:gd name="T13" fmla="*/ 829 h 1107"/>
              <a:gd name="T14" fmla="*/ 787 w 1050"/>
              <a:gd name="T15" fmla="*/ 0 h 11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0"/>
              <a:gd name="T25" fmla="*/ 0 h 1107"/>
              <a:gd name="T26" fmla="*/ 1050 w 1050"/>
              <a:gd name="T27" fmla="*/ 1107 h 11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0" h="1107">
                <a:moveTo>
                  <a:pt x="787" y="0"/>
                </a:moveTo>
                <a:lnTo>
                  <a:pt x="262" y="0"/>
                </a:lnTo>
                <a:lnTo>
                  <a:pt x="262" y="829"/>
                </a:lnTo>
                <a:lnTo>
                  <a:pt x="0" y="829"/>
                </a:lnTo>
                <a:lnTo>
                  <a:pt x="524" y="1106"/>
                </a:lnTo>
                <a:lnTo>
                  <a:pt x="1049" y="829"/>
                </a:lnTo>
                <a:lnTo>
                  <a:pt x="787" y="829"/>
                </a:lnTo>
                <a:lnTo>
                  <a:pt x="787" y="0"/>
                </a:lnTo>
              </a:path>
            </a:pathLst>
          </a:custGeom>
          <a:solidFill>
            <a:srgbClr val="11B119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26" y="1633539"/>
            <a:ext cx="887413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238500"/>
            <a:ext cx="2978150" cy="330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276601"/>
            <a:ext cx="3016250" cy="326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764" y="1639889"/>
            <a:ext cx="911225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0" name="Rectangle 8"/>
          <p:cNvSpPr>
            <a:spLocks noGrp="1" noChangeArrowheads="1"/>
          </p:cNvSpPr>
          <p:nvPr>
            <p:ph type="title"/>
          </p:nvPr>
        </p:nvSpPr>
        <p:spPr>
          <a:xfrm>
            <a:off x="2133600" y="0"/>
            <a:ext cx="7996238" cy="9906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61000"/>
              </a:lnSpc>
              <a:spcBef>
                <a:spcPts val="963"/>
              </a:spcBef>
            </a:pPr>
            <a:r>
              <a:rPr lang="en-GB" altLang="en-US" smtClean="0"/>
              <a:t>Synthesis Results</a:t>
            </a:r>
          </a:p>
        </p:txBody>
      </p:sp>
      <p:sp>
        <p:nvSpPr>
          <p:cNvPr id="59401" name="Text Box 9"/>
          <p:cNvSpPr txBox="1">
            <a:spLocks noChangeArrowheads="1"/>
          </p:cNvSpPr>
          <p:nvPr/>
        </p:nvSpPr>
        <p:spPr bwMode="auto">
          <a:xfrm>
            <a:off x="3276600" y="1066800"/>
            <a:ext cx="1460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french canvas</a:t>
            </a:r>
          </a:p>
        </p:txBody>
      </p:sp>
      <p:sp>
        <p:nvSpPr>
          <p:cNvPr id="59402" name="Text Box 10"/>
          <p:cNvSpPr txBox="1">
            <a:spLocks noChangeArrowheads="1"/>
          </p:cNvSpPr>
          <p:nvPr/>
        </p:nvSpPr>
        <p:spPr bwMode="auto">
          <a:xfrm>
            <a:off x="7467600" y="1066800"/>
            <a:ext cx="1255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rafia weave</a:t>
            </a:r>
          </a:p>
        </p:txBody>
      </p:sp>
    </p:spTree>
    <p:extLst>
      <p:ext uri="{BB962C8B-B14F-4D97-AF65-F5344CB8AC3E}">
        <p14:creationId xmlns:p14="http://schemas.microsoft.com/office/powerpoint/2010/main" val="301898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168525" y="-46038"/>
            <a:ext cx="7767638" cy="814388"/>
          </a:xfrm>
        </p:spPr>
        <p:txBody>
          <a:bodyPr vert="horz" lIns="18000" tIns="46800" rIns="18000" bIns="46800" rtlCol="0" anchor="ctr">
            <a:normAutofit/>
          </a:bodyPr>
          <a:lstStyle/>
          <a:p>
            <a:pPr>
              <a:spcBef>
                <a:spcPts val="963"/>
              </a:spcBef>
            </a:pPr>
            <a:r>
              <a:rPr lang="en-GB" altLang="en-US" smtClean="0"/>
              <a:t>More Results</a:t>
            </a:r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248025"/>
            <a:ext cx="3271838" cy="327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9" y="1309689"/>
            <a:ext cx="1519237" cy="139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248025"/>
            <a:ext cx="3271838" cy="327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4" y="1308101"/>
            <a:ext cx="1468437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3" name="Freeform 7"/>
          <p:cNvSpPr>
            <a:spLocks noChangeArrowheads="1"/>
          </p:cNvSpPr>
          <p:nvPr/>
        </p:nvSpPr>
        <p:spPr bwMode="auto">
          <a:xfrm>
            <a:off x="3733800" y="2782889"/>
            <a:ext cx="376238" cy="376237"/>
          </a:xfrm>
          <a:custGeom>
            <a:avLst/>
            <a:gdLst>
              <a:gd name="T0" fmla="*/ 787 w 1051"/>
              <a:gd name="T1" fmla="*/ 0 h 1051"/>
              <a:gd name="T2" fmla="*/ 263 w 1051"/>
              <a:gd name="T3" fmla="*/ 0 h 1051"/>
              <a:gd name="T4" fmla="*/ 263 w 1051"/>
              <a:gd name="T5" fmla="*/ 787 h 1051"/>
              <a:gd name="T6" fmla="*/ 0 w 1051"/>
              <a:gd name="T7" fmla="*/ 787 h 1051"/>
              <a:gd name="T8" fmla="*/ 525 w 1051"/>
              <a:gd name="T9" fmla="*/ 1050 h 1051"/>
              <a:gd name="T10" fmla="*/ 1050 w 1051"/>
              <a:gd name="T11" fmla="*/ 787 h 1051"/>
              <a:gd name="T12" fmla="*/ 787 w 1051"/>
              <a:gd name="T13" fmla="*/ 787 h 1051"/>
              <a:gd name="T14" fmla="*/ 787 w 1051"/>
              <a:gd name="T15" fmla="*/ 0 h 105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1"/>
              <a:gd name="T25" fmla="*/ 0 h 1051"/>
              <a:gd name="T26" fmla="*/ 1051 w 1051"/>
              <a:gd name="T27" fmla="*/ 1051 h 105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1" h="1051">
                <a:moveTo>
                  <a:pt x="787" y="0"/>
                </a:moveTo>
                <a:lnTo>
                  <a:pt x="263" y="0"/>
                </a:lnTo>
                <a:lnTo>
                  <a:pt x="263" y="787"/>
                </a:lnTo>
                <a:lnTo>
                  <a:pt x="0" y="787"/>
                </a:lnTo>
                <a:lnTo>
                  <a:pt x="525" y="1050"/>
                </a:lnTo>
                <a:lnTo>
                  <a:pt x="1050" y="787"/>
                </a:lnTo>
                <a:lnTo>
                  <a:pt x="787" y="787"/>
                </a:lnTo>
                <a:lnTo>
                  <a:pt x="787" y="0"/>
                </a:lnTo>
              </a:path>
            </a:pathLst>
          </a:custGeom>
          <a:solidFill>
            <a:srgbClr val="11B119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0424" name="Freeform 8"/>
          <p:cNvSpPr>
            <a:spLocks noChangeArrowheads="1"/>
          </p:cNvSpPr>
          <p:nvPr/>
        </p:nvSpPr>
        <p:spPr bwMode="auto">
          <a:xfrm>
            <a:off x="7848600" y="2819401"/>
            <a:ext cx="376238" cy="360363"/>
          </a:xfrm>
          <a:custGeom>
            <a:avLst/>
            <a:gdLst>
              <a:gd name="T0" fmla="*/ 787 w 1051"/>
              <a:gd name="T1" fmla="*/ 0 h 1006"/>
              <a:gd name="T2" fmla="*/ 263 w 1051"/>
              <a:gd name="T3" fmla="*/ 0 h 1006"/>
              <a:gd name="T4" fmla="*/ 263 w 1051"/>
              <a:gd name="T5" fmla="*/ 754 h 1006"/>
              <a:gd name="T6" fmla="*/ 0 w 1051"/>
              <a:gd name="T7" fmla="*/ 754 h 1006"/>
              <a:gd name="T8" fmla="*/ 525 w 1051"/>
              <a:gd name="T9" fmla="*/ 1005 h 1006"/>
              <a:gd name="T10" fmla="*/ 1050 w 1051"/>
              <a:gd name="T11" fmla="*/ 754 h 1006"/>
              <a:gd name="T12" fmla="*/ 787 w 1051"/>
              <a:gd name="T13" fmla="*/ 754 h 1006"/>
              <a:gd name="T14" fmla="*/ 787 w 1051"/>
              <a:gd name="T15" fmla="*/ 0 h 100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1"/>
              <a:gd name="T25" fmla="*/ 0 h 1006"/>
              <a:gd name="T26" fmla="*/ 1051 w 1051"/>
              <a:gd name="T27" fmla="*/ 1006 h 100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1" h="1006">
                <a:moveTo>
                  <a:pt x="787" y="0"/>
                </a:moveTo>
                <a:lnTo>
                  <a:pt x="263" y="0"/>
                </a:lnTo>
                <a:lnTo>
                  <a:pt x="263" y="754"/>
                </a:lnTo>
                <a:lnTo>
                  <a:pt x="0" y="754"/>
                </a:lnTo>
                <a:lnTo>
                  <a:pt x="525" y="1005"/>
                </a:lnTo>
                <a:lnTo>
                  <a:pt x="1050" y="754"/>
                </a:lnTo>
                <a:lnTo>
                  <a:pt x="787" y="754"/>
                </a:lnTo>
                <a:lnTo>
                  <a:pt x="787" y="0"/>
                </a:lnTo>
              </a:path>
            </a:pathLst>
          </a:custGeom>
          <a:solidFill>
            <a:srgbClr val="11B119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0425" name="Text Box 9"/>
          <p:cNvSpPr txBox="1">
            <a:spLocks noChangeArrowheads="1"/>
          </p:cNvSpPr>
          <p:nvPr/>
        </p:nvSpPr>
        <p:spPr bwMode="auto">
          <a:xfrm>
            <a:off x="3048000" y="762000"/>
            <a:ext cx="12682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white bread</a:t>
            </a:r>
          </a:p>
        </p:txBody>
      </p:sp>
      <p:sp>
        <p:nvSpPr>
          <p:cNvPr id="60426" name="Text Box 10"/>
          <p:cNvSpPr txBox="1">
            <a:spLocks noChangeArrowheads="1"/>
          </p:cNvSpPr>
          <p:nvPr/>
        </p:nvSpPr>
        <p:spPr bwMode="auto">
          <a:xfrm>
            <a:off x="7315200" y="762000"/>
            <a:ext cx="1114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brick wall</a:t>
            </a:r>
          </a:p>
        </p:txBody>
      </p:sp>
    </p:spTree>
    <p:extLst>
      <p:ext uri="{BB962C8B-B14F-4D97-AF65-F5344CB8AC3E}">
        <p14:creationId xmlns:p14="http://schemas.microsoft.com/office/powerpoint/2010/main" val="311859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459</Words>
  <Application>Microsoft Office PowerPoint</Application>
  <PresentationFormat>Widescreen</PresentationFormat>
  <Paragraphs>135</Paragraphs>
  <Slides>29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Trebuchet MS</vt:lpstr>
      <vt:lpstr>Office Theme</vt:lpstr>
      <vt:lpstr>PhotoSuite Image</vt:lpstr>
      <vt:lpstr>Data Driven Methods: Texture Synthesis</vt:lpstr>
      <vt:lpstr>What is texture?</vt:lpstr>
      <vt:lpstr>What is texture synthesis?</vt:lpstr>
      <vt:lpstr>Data-driven texture synthesis</vt:lpstr>
      <vt:lpstr>Some Details</vt:lpstr>
      <vt:lpstr>Neighborhood Window</vt:lpstr>
      <vt:lpstr>Varying Window Size</vt:lpstr>
      <vt:lpstr>Synthesis Results</vt:lpstr>
      <vt:lpstr>More Results</vt:lpstr>
      <vt:lpstr>Homage to Shannon</vt:lpstr>
      <vt:lpstr>Hole Filling</vt:lpstr>
      <vt:lpstr>Extrapolation</vt:lpstr>
      <vt:lpstr>Summary</vt:lpstr>
      <vt:lpstr>Image Quilting [Efros &amp; Freeman]</vt:lpstr>
      <vt:lpstr>PowerPoint Presentation</vt:lpstr>
      <vt:lpstr>Minimal error boundary</vt:lpstr>
      <vt:lpstr>Philosophy!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Political Texture Synthesis!</vt:lpstr>
      <vt:lpstr>Convnet for texture synthesis?</vt:lpstr>
    </vt:vector>
  </TitlesOfParts>
  <Company>University of Alberta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Driven Methods: Texture Synthesis</dc:title>
  <dc:creator>Windows User</dc:creator>
  <cp:lastModifiedBy>Nilanjan</cp:lastModifiedBy>
  <cp:revision>18</cp:revision>
  <dcterms:created xsi:type="dcterms:W3CDTF">2016-03-30T17:06:44Z</dcterms:created>
  <dcterms:modified xsi:type="dcterms:W3CDTF">2019-04-03T03:28:31Z</dcterms:modified>
</cp:coreProperties>
</file>